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handoutMasterIdLst>
    <p:handoutMasterId r:id="rId25"/>
  </p:handoutMasterIdLst>
  <p:sldIdLst>
    <p:sldId id="256" r:id="rId5"/>
    <p:sldId id="257" r:id="rId6"/>
    <p:sldId id="273" r:id="rId7"/>
    <p:sldId id="275" r:id="rId8"/>
    <p:sldId id="290" r:id="rId9"/>
    <p:sldId id="277" r:id="rId10"/>
    <p:sldId id="289" r:id="rId11"/>
    <p:sldId id="278" r:id="rId12"/>
    <p:sldId id="280" r:id="rId13"/>
    <p:sldId id="282" r:id="rId14"/>
    <p:sldId id="291" r:id="rId15"/>
    <p:sldId id="283" r:id="rId16"/>
    <p:sldId id="288" r:id="rId17"/>
    <p:sldId id="263" r:id="rId18"/>
    <p:sldId id="285" r:id="rId19"/>
    <p:sldId id="292" r:id="rId20"/>
    <p:sldId id="284" r:id="rId21"/>
    <p:sldId id="261" r:id="rId22"/>
    <p:sldId id="287" r:id="rId23"/>
  </p:sldIdLst>
  <p:sldSz cx="9144000" cy="6858000" type="screen4x3"/>
  <p:notesSz cx="7010400"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7FA72"/>
    <a:srgbClr val="A2ED2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80" autoAdjust="0"/>
    <p:restoredTop sz="76015" autoAdjust="0"/>
  </p:normalViewPr>
  <p:slideViewPr>
    <p:cSldViewPr>
      <p:cViewPr varScale="1">
        <p:scale>
          <a:sx n="54" d="100"/>
          <a:sy n="54" d="100"/>
        </p:scale>
        <p:origin x="-16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338"/>
    </p:cViewPr>
  </p:sorterViewPr>
  <p:notesViewPr>
    <p:cSldViewPr>
      <p:cViewPr varScale="1">
        <p:scale>
          <a:sx n="85" d="100"/>
          <a:sy n="85" d="100"/>
        </p:scale>
        <p:origin x="-3150"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58D5D-5734-4A33-81C0-991D21896601}"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5B226AE6-87E7-4E8E-A8D0-8D6BED22ABC2}">
      <dgm:prSet phldrT="[Text]"/>
      <dgm:spPr/>
      <dgm:t>
        <a:bodyPr/>
        <a:lstStyle/>
        <a:p>
          <a:r>
            <a:rPr lang="en-US" dirty="0"/>
            <a:t>What’s wrong with you?</a:t>
          </a:r>
        </a:p>
      </dgm:t>
    </dgm:pt>
    <dgm:pt modelId="{955807BC-5753-483C-9948-CBAE8DBC6E13}" type="parTrans" cxnId="{F0DD49CA-AC93-42FC-BE6E-5EB7574443DC}">
      <dgm:prSet/>
      <dgm:spPr/>
      <dgm:t>
        <a:bodyPr/>
        <a:lstStyle/>
        <a:p>
          <a:endParaRPr lang="en-US"/>
        </a:p>
      </dgm:t>
    </dgm:pt>
    <dgm:pt modelId="{1E00D5DA-9007-4E72-B7B8-3BC570CFD67C}" type="sibTrans" cxnId="{F0DD49CA-AC93-42FC-BE6E-5EB7574443DC}">
      <dgm:prSet/>
      <dgm:spPr/>
      <dgm:t>
        <a:bodyPr/>
        <a:lstStyle/>
        <a:p>
          <a:endParaRPr lang="en-US"/>
        </a:p>
      </dgm:t>
    </dgm:pt>
    <dgm:pt modelId="{9E33D34A-3FCA-4B2B-B1E7-A7A949D45152}">
      <dgm:prSet phldrT="[Text]"/>
      <dgm:spPr/>
      <dgm:t>
        <a:bodyPr/>
        <a:lstStyle/>
        <a:p>
          <a:r>
            <a:rPr lang="en-US" dirty="0"/>
            <a:t>What has happened to you?</a:t>
          </a:r>
        </a:p>
      </dgm:t>
    </dgm:pt>
    <dgm:pt modelId="{3B9CA468-D885-48A4-8309-39C749B80CE4}" type="parTrans" cxnId="{084B1294-4ECB-4B7E-9FC4-7BC95281A21C}">
      <dgm:prSet/>
      <dgm:spPr/>
      <dgm:t>
        <a:bodyPr/>
        <a:lstStyle/>
        <a:p>
          <a:endParaRPr lang="en-US"/>
        </a:p>
      </dgm:t>
    </dgm:pt>
    <dgm:pt modelId="{1EA98C50-E0B1-444B-B62F-6796804E9C1B}" type="sibTrans" cxnId="{084B1294-4ECB-4B7E-9FC4-7BC95281A21C}">
      <dgm:prSet/>
      <dgm:spPr/>
      <dgm:t>
        <a:bodyPr/>
        <a:lstStyle/>
        <a:p>
          <a:endParaRPr lang="en-US"/>
        </a:p>
      </dgm:t>
    </dgm:pt>
    <dgm:pt modelId="{773E2A85-934F-462A-8F9A-264FF6FA1AFF}" type="pres">
      <dgm:prSet presAssocID="{84C58D5D-5734-4A33-81C0-991D21896601}" presName="cycle" presStyleCnt="0">
        <dgm:presLayoutVars>
          <dgm:dir/>
          <dgm:resizeHandles val="exact"/>
        </dgm:presLayoutVars>
      </dgm:prSet>
      <dgm:spPr/>
      <dgm:t>
        <a:bodyPr/>
        <a:lstStyle/>
        <a:p>
          <a:endParaRPr lang="en-US"/>
        </a:p>
      </dgm:t>
    </dgm:pt>
    <dgm:pt modelId="{4F08159F-DD43-4E06-A88D-71704C5495D7}" type="pres">
      <dgm:prSet presAssocID="{5B226AE6-87E7-4E8E-A8D0-8D6BED22ABC2}" presName="arrow" presStyleLbl="node1" presStyleIdx="0" presStyleCnt="2">
        <dgm:presLayoutVars>
          <dgm:bulletEnabled val="1"/>
        </dgm:presLayoutVars>
      </dgm:prSet>
      <dgm:spPr/>
      <dgm:t>
        <a:bodyPr/>
        <a:lstStyle/>
        <a:p>
          <a:endParaRPr lang="en-US"/>
        </a:p>
      </dgm:t>
    </dgm:pt>
    <dgm:pt modelId="{0BE1CF07-2BA8-48AC-AAE1-20CD3660EEF2}" type="pres">
      <dgm:prSet presAssocID="{9E33D34A-3FCA-4B2B-B1E7-A7A949D45152}" presName="arrow" presStyleLbl="node1" presStyleIdx="1" presStyleCnt="2">
        <dgm:presLayoutVars>
          <dgm:bulletEnabled val="1"/>
        </dgm:presLayoutVars>
      </dgm:prSet>
      <dgm:spPr/>
      <dgm:t>
        <a:bodyPr/>
        <a:lstStyle/>
        <a:p>
          <a:endParaRPr lang="en-US"/>
        </a:p>
      </dgm:t>
    </dgm:pt>
  </dgm:ptLst>
  <dgm:cxnLst>
    <dgm:cxn modelId="{084B1294-4ECB-4B7E-9FC4-7BC95281A21C}" srcId="{84C58D5D-5734-4A33-81C0-991D21896601}" destId="{9E33D34A-3FCA-4B2B-B1E7-A7A949D45152}" srcOrd="1" destOrd="0" parTransId="{3B9CA468-D885-48A4-8309-39C749B80CE4}" sibTransId="{1EA98C50-E0B1-444B-B62F-6796804E9C1B}"/>
    <dgm:cxn modelId="{F0DD49CA-AC93-42FC-BE6E-5EB7574443DC}" srcId="{84C58D5D-5734-4A33-81C0-991D21896601}" destId="{5B226AE6-87E7-4E8E-A8D0-8D6BED22ABC2}" srcOrd="0" destOrd="0" parTransId="{955807BC-5753-483C-9948-CBAE8DBC6E13}" sibTransId="{1E00D5DA-9007-4E72-B7B8-3BC570CFD67C}"/>
    <dgm:cxn modelId="{F64CD4B1-2DCE-4E2F-B643-E8D32E317B27}" type="presOf" srcId="{5B226AE6-87E7-4E8E-A8D0-8D6BED22ABC2}" destId="{4F08159F-DD43-4E06-A88D-71704C5495D7}" srcOrd="0" destOrd="0" presId="urn:microsoft.com/office/officeart/2005/8/layout/arrow1"/>
    <dgm:cxn modelId="{4D68BD71-A202-404B-A5B9-7C49DE3097F6}" type="presOf" srcId="{9E33D34A-3FCA-4B2B-B1E7-A7A949D45152}" destId="{0BE1CF07-2BA8-48AC-AAE1-20CD3660EEF2}" srcOrd="0" destOrd="0" presId="urn:microsoft.com/office/officeart/2005/8/layout/arrow1"/>
    <dgm:cxn modelId="{5E8737DC-F99D-435A-8F2E-5684BDFB61E3}" type="presOf" srcId="{84C58D5D-5734-4A33-81C0-991D21896601}" destId="{773E2A85-934F-462A-8F9A-264FF6FA1AFF}" srcOrd="0" destOrd="0" presId="urn:microsoft.com/office/officeart/2005/8/layout/arrow1"/>
    <dgm:cxn modelId="{301D68ED-37CE-43F0-881C-256443CB7C02}" type="presParOf" srcId="{773E2A85-934F-462A-8F9A-264FF6FA1AFF}" destId="{4F08159F-DD43-4E06-A88D-71704C5495D7}" srcOrd="0" destOrd="0" presId="urn:microsoft.com/office/officeart/2005/8/layout/arrow1"/>
    <dgm:cxn modelId="{1596FC8E-3ECA-4A83-8468-F6307367BDD3}" type="presParOf" srcId="{773E2A85-934F-462A-8F9A-264FF6FA1AFF}" destId="{0BE1CF07-2BA8-48AC-AAE1-20CD3660EEF2}" srcOrd="1" destOrd="0" presId="urn:microsoft.com/office/officeart/2005/8/layout/arrow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C6279C-2891-4533-8706-8912295C9D41}" type="doc">
      <dgm:prSet loTypeId="urn:microsoft.com/office/officeart/2005/8/layout/radial1" loCatId="cycle" qsTypeId="urn:microsoft.com/office/officeart/2005/8/quickstyle/simple4" qsCatId="simple" csTypeId="urn:microsoft.com/office/officeart/2005/8/colors/accent1_2" csCatId="accent1" phldr="1"/>
      <dgm:spPr/>
      <dgm:t>
        <a:bodyPr/>
        <a:lstStyle/>
        <a:p>
          <a:endParaRPr lang="en-US"/>
        </a:p>
      </dgm:t>
    </dgm:pt>
    <dgm:pt modelId="{00CEE5C7-A309-475B-88C2-C2FBA7FB2074}">
      <dgm:prSet phldrT="[Text]"/>
      <dgm:spPr/>
      <dgm:t>
        <a:bodyPr/>
        <a:lstStyle/>
        <a:p>
          <a:r>
            <a:rPr lang="en-US" dirty="0" smtClean="0"/>
            <a:t>Trauma-influenced behaviors</a:t>
          </a:r>
          <a:endParaRPr lang="en-US" dirty="0"/>
        </a:p>
      </dgm:t>
    </dgm:pt>
    <dgm:pt modelId="{E47D7CDC-58D4-40FB-BD08-6E75790343B7}" type="parTrans" cxnId="{4A00E9D8-110D-446C-8BE8-711DA3010752}">
      <dgm:prSet/>
      <dgm:spPr/>
      <dgm:t>
        <a:bodyPr/>
        <a:lstStyle/>
        <a:p>
          <a:endParaRPr lang="en-US"/>
        </a:p>
      </dgm:t>
    </dgm:pt>
    <dgm:pt modelId="{229B76F0-A1A4-4D97-814C-CC21BDE7BF04}" type="sibTrans" cxnId="{4A00E9D8-110D-446C-8BE8-711DA3010752}">
      <dgm:prSet/>
      <dgm:spPr/>
      <dgm:t>
        <a:bodyPr/>
        <a:lstStyle/>
        <a:p>
          <a:endParaRPr lang="en-US"/>
        </a:p>
      </dgm:t>
    </dgm:pt>
    <dgm:pt modelId="{BBD286D2-8E25-429C-B8CF-E2F18CFFEBF9}">
      <dgm:prSet phldrT="[Text]"/>
      <dgm:spPr/>
      <dgm:t>
        <a:bodyPr/>
        <a:lstStyle/>
        <a:p>
          <a:r>
            <a:rPr lang="en-US" dirty="0" smtClean="0"/>
            <a:t>Conflict</a:t>
          </a:r>
          <a:endParaRPr lang="en-US" dirty="0"/>
        </a:p>
      </dgm:t>
    </dgm:pt>
    <dgm:pt modelId="{0518A11A-BBFD-43B5-A5C9-1F9C96DDFA3E}" type="parTrans" cxnId="{639D1F64-4AAA-43DD-8B66-940C189BE8A7}">
      <dgm:prSet/>
      <dgm:spPr/>
      <dgm:t>
        <a:bodyPr/>
        <a:lstStyle/>
        <a:p>
          <a:endParaRPr lang="en-US"/>
        </a:p>
      </dgm:t>
    </dgm:pt>
    <dgm:pt modelId="{C31C769D-1F1B-4FCD-A755-2795D103CCAD}" type="sibTrans" cxnId="{639D1F64-4AAA-43DD-8B66-940C189BE8A7}">
      <dgm:prSet/>
      <dgm:spPr/>
      <dgm:t>
        <a:bodyPr/>
        <a:lstStyle/>
        <a:p>
          <a:endParaRPr lang="en-US"/>
        </a:p>
      </dgm:t>
    </dgm:pt>
    <dgm:pt modelId="{130C93B7-63DB-40D7-9E2B-46F30C574E09}">
      <dgm:prSet phldrT="[Text]"/>
      <dgm:spPr/>
      <dgm:t>
        <a:bodyPr/>
        <a:lstStyle/>
        <a:p>
          <a:r>
            <a:rPr lang="en-US" dirty="0" smtClean="0"/>
            <a:t>Suicidality</a:t>
          </a:r>
          <a:endParaRPr lang="en-US" dirty="0"/>
        </a:p>
      </dgm:t>
    </dgm:pt>
    <dgm:pt modelId="{41AACD63-E154-4C0B-A1B8-BD7CDE16F35A}" type="parTrans" cxnId="{F38B26B7-E4D6-4226-B554-2E8D2B2E0F73}">
      <dgm:prSet/>
      <dgm:spPr/>
      <dgm:t>
        <a:bodyPr/>
        <a:lstStyle/>
        <a:p>
          <a:endParaRPr lang="en-US"/>
        </a:p>
      </dgm:t>
    </dgm:pt>
    <dgm:pt modelId="{9F6C3033-2331-41C7-ABEC-415CF6B4EFCF}" type="sibTrans" cxnId="{F38B26B7-E4D6-4226-B554-2E8D2B2E0F73}">
      <dgm:prSet/>
      <dgm:spPr/>
      <dgm:t>
        <a:bodyPr/>
        <a:lstStyle/>
        <a:p>
          <a:endParaRPr lang="en-US"/>
        </a:p>
      </dgm:t>
    </dgm:pt>
    <dgm:pt modelId="{6AECC819-8B25-4C8A-890A-E1D30C20676D}">
      <dgm:prSet phldrT="[Text]"/>
      <dgm:spPr/>
      <dgm:t>
        <a:bodyPr/>
        <a:lstStyle/>
        <a:p>
          <a:r>
            <a:rPr lang="en-US" dirty="0" smtClean="0"/>
            <a:t>Addiction</a:t>
          </a:r>
          <a:endParaRPr lang="en-US" dirty="0"/>
        </a:p>
      </dgm:t>
    </dgm:pt>
    <dgm:pt modelId="{675DC83A-596A-4C93-ACB9-84B3D4766977}" type="parTrans" cxnId="{99B1F023-A12D-4937-AFC3-55CF00DDCB17}">
      <dgm:prSet/>
      <dgm:spPr/>
      <dgm:t>
        <a:bodyPr/>
        <a:lstStyle/>
        <a:p>
          <a:endParaRPr lang="en-US"/>
        </a:p>
      </dgm:t>
    </dgm:pt>
    <dgm:pt modelId="{1D2BE8C0-EE54-4DEE-8116-51BE88268DA6}" type="sibTrans" cxnId="{99B1F023-A12D-4937-AFC3-55CF00DDCB17}">
      <dgm:prSet/>
      <dgm:spPr/>
      <dgm:t>
        <a:bodyPr/>
        <a:lstStyle/>
        <a:p>
          <a:endParaRPr lang="en-US"/>
        </a:p>
      </dgm:t>
    </dgm:pt>
    <dgm:pt modelId="{2F9D2953-D9CB-46C1-87E1-4DEE19A59442}" type="pres">
      <dgm:prSet presAssocID="{06C6279C-2891-4533-8706-8912295C9D41}" presName="cycle" presStyleCnt="0">
        <dgm:presLayoutVars>
          <dgm:chMax val="1"/>
          <dgm:dir/>
          <dgm:animLvl val="ctr"/>
          <dgm:resizeHandles val="exact"/>
        </dgm:presLayoutVars>
      </dgm:prSet>
      <dgm:spPr/>
      <dgm:t>
        <a:bodyPr/>
        <a:lstStyle/>
        <a:p>
          <a:endParaRPr lang="en-US"/>
        </a:p>
      </dgm:t>
    </dgm:pt>
    <dgm:pt modelId="{94238798-C074-4EA4-A7DA-8DB8BB4E622E}" type="pres">
      <dgm:prSet presAssocID="{00CEE5C7-A309-475B-88C2-C2FBA7FB2074}" presName="centerShape" presStyleLbl="node0" presStyleIdx="0" presStyleCnt="1"/>
      <dgm:spPr/>
      <dgm:t>
        <a:bodyPr/>
        <a:lstStyle/>
        <a:p>
          <a:endParaRPr lang="en-US"/>
        </a:p>
      </dgm:t>
    </dgm:pt>
    <dgm:pt modelId="{0CE01F43-D782-4D1C-BCF5-62A0AE1F4270}" type="pres">
      <dgm:prSet presAssocID="{0518A11A-BBFD-43B5-A5C9-1F9C96DDFA3E}" presName="Name9" presStyleLbl="parChTrans1D2" presStyleIdx="0" presStyleCnt="3"/>
      <dgm:spPr/>
      <dgm:t>
        <a:bodyPr/>
        <a:lstStyle/>
        <a:p>
          <a:endParaRPr lang="en-US"/>
        </a:p>
      </dgm:t>
    </dgm:pt>
    <dgm:pt modelId="{CEBA41CE-7D11-4004-AE71-CA3B38452595}" type="pres">
      <dgm:prSet presAssocID="{0518A11A-BBFD-43B5-A5C9-1F9C96DDFA3E}" presName="connTx" presStyleLbl="parChTrans1D2" presStyleIdx="0" presStyleCnt="3"/>
      <dgm:spPr/>
      <dgm:t>
        <a:bodyPr/>
        <a:lstStyle/>
        <a:p>
          <a:endParaRPr lang="en-US"/>
        </a:p>
      </dgm:t>
    </dgm:pt>
    <dgm:pt modelId="{8F54F6D8-FC26-469B-A0C2-6E1516C6FBAD}" type="pres">
      <dgm:prSet presAssocID="{BBD286D2-8E25-429C-B8CF-E2F18CFFEBF9}" presName="node" presStyleLbl="node1" presStyleIdx="0" presStyleCnt="3">
        <dgm:presLayoutVars>
          <dgm:bulletEnabled val="1"/>
        </dgm:presLayoutVars>
      </dgm:prSet>
      <dgm:spPr/>
      <dgm:t>
        <a:bodyPr/>
        <a:lstStyle/>
        <a:p>
          <a:endParaRPr lang="en-US"/>
        </a:p>
      </dgm:t>
    </dgm:pt>
    <dgm:pt modelId="{0A88254C-4F71-4466-93E2-7425C8EF786A}" type="pres">
      <dgm:prSet presAssocID="{41AACD63-E154-4C0B-A1B8-BD7CDE16F35A}" presName="Name9" presStyleLbl="parChTrans1D2" presStyleIdx="1" presStyleCnt="3"/>
      <dgm:spPr/>
      <dgm:t>
        <a:bodyPr/>
        <a:lstStyle/>
        <a:p>
          <a:endParaRPr lang="en-US"/>
        </a:p>
      </dgm:t>
    </dgm:pt>
    <dgm:pt modelId="{3DBC0698-F572-4B3D-8EEB-8DE3BB2E0937}" type="pres">
      <dgm:prSet presAssocID="{41AACD63-E154-4C0B-A1B8-BD7CDE16F35A}" presName="connTx" presStyleLbl="parChTrans1D2" presStyleIdx="1" presStyleCnt="3"/>
      <dgm:spPr/>
      <dgm:t>
        <a:bodyPr/>
        <a:lstStyle/>
        <a:p>
          <a:endParaRPr lang="en-US"/>
        </a:p>
      </dgm:t>
    </dgm:pt>
    <dgm:pt modelId="{BFEC77B3-ACA9-4D48-A066-0E42035A8D3A}" type="pres">
      <dgm:prSet presAssocID="{130C93B7-63DB-40D7-9E2B-46F30C574E09}" presName="node" presStyleLbl="node1" presStyleIdx="1" presStyleCnt="3">
        <dgm:presLayoutVars>
          <dgm:bulletEnabled val="1"/>
        </dgm:presLayoutVars>
      </dgm:prSet>
      <dgm:spPr/>
      <dgm:t>
        <a:bodyPr/>
        <a:lstStyle/>
        <a:p>
          <a:endParaRPr lang="en-US"/>
        </a:p>
      </dgm:t>
    </dgm:pt>
    <dgm:pt modelId="{6AFE58AD-0B38-4B28-A8C4-DB8DAA9CFB1D}" type="pres">
      <dgm:prSet presAssocID="{675DC83A-596A-4C93-ACB9-84B3D4766977}" presName="Name9" presStyleLbl="parChTrans1D2" presStyleIdx="2" presStyleCnt="3"/>
      <dgm:spPr/>
      <dgm:t>
        <a:bodyPr/>
        <a:lstStyle/>
        <a:p>
          <a:endParaRPr lang="en-US"/>
        </a:p>
      </dgm:t>
    </dgm:pt>
    <dgm:pt modelId="{6D37E75A-C3B2-4340-A34F-E53D4DCA9E97}" type="pres">
      <dgm:prSet presAssocID="{675DC83A-596A-4C93-ACB9-84B3D4766977}" presName="connTx" presStyleLbl="parChTrans1D2" presStyleIdx="2" presStyleCnt="3"/>
      <dgm:spPr/>
      <dgm:t>
        <a:bodyPr/>
        <a:lstStyle/>
        <a:p>
          <a:endParaRPr lang="en-US"/>
        </a:p>
      </dgm:t>
    </dgm:pt>
    <dgm:pt modelId="{8E799C99-341E-4730-83C9-6909AE98584D}" type="pres">
      <dgm:prSet presAssocID="{6AECC819-8B25-4C8A-890A-E1D30C20676D}" presName="node" presStyleLbl="node1" presStyleIdx="2" presStyleCnt="3">
        <dgm:presLayoutVars>
          <dgm:bulletEnabled val="1"/>
        </dgm:presLayoutVars>
      </dgm:prSet>
      <dgm:spPr/>
      <dgm:t>
        <a:bodyPr/>
        <a:lstStyle/>
        <a:p>
          <a:endParaRPr lang="en-US"/>
        </a:p>
      </dgm:t>
    </dgm:pt>
  </dgm:ptLst>
  <dgm:cxnLst>
    <dgm:cxn modelId="{BD82A407-0435-4A2F-BB97-539E9D7CAA82}" type="presOf" srcId="{675DC83A-596A-4C93-ACB9-84B3D4766977}" destId="{6D37E75A-C3B2-4340-A34F-E53D4DCA9E97}" srcOrd="1" destOrd="0" presId="urn:microsoft.com/office/officeart/2005/8/layout/radial1"/>
    <dgm:cxn modelId="{46806056-6B75-4379-9D1A-4C13AAD5DE30}" type="presOf" srcId="{00CEE5C7-A309-475B-88C2-C2FBA7FB2074}" destId="{94238798-C074-4EA4-A7DA-8DB8BB4E622E}" srcOrd="0" destOrd="0" presId="urn:microsoft.com/office/officeart/2005/8/layout/radial1"/>
    <dgm:cxn modelId="{F0EBE90F-F73C-4D29-81B6-CAB4957BD9FB}" type="presOf" srcId="{6AECC819-8B25-4C8A-890A-E1D30C20676D}" destId="{8E799C99-341E-4730-83C9-6909AE98584D}" srcOrd="0" destOrd="0" presId="urn:microsoft.com/office/officeart/2005/8/layout/radial1"/>
    <dgm:cxn modelId="{D6320022-7AE9-457E-8785-25FE6B5F0380}" type="presOf" srcId="{41AACD63-E154-4C0B-A1B8-BD7CDE16F35A}" destId="{0A88254C-4F71-4466-93E2-7425C8EF786A}" srcOrd="0" destOrd="0" presId="urn:microsoft.com/office/officeart/2005/8/layout/radial1"/>
    <dgm:cxn modelId="{E583CD65-BA9B-44B6-8568-28F160E126B9}" type="presOf" srcId="{0518A11A-BBFD-43B5-A5C9-1F9C96DDFA3E}" destId="{0CE01F43-D782-4D1C-BCF5-62A0AE1F4270}" srcOrd="0" destOrd="0" presId="urn:microsoft.com/office/officeart/2005/8/layout/radial1"/>
    <dgm:cxn modelId="{4F78B9C2-6951-491C-A314-83B5885AC88A}" type="presOf" srcId="{BBD286D2-8E25-429C-B8CF-E2F18CFFEBF9}" destId="{8F54F6D8-FC26-469B-A0C2-6E1516C6FBAD}" srcOrd="0" destOrd="0" presId="urn:microsoft.com/office/officeart/2005/8/layout/radial1"/>
    <dgm:cxn modelId="{228D4CEF-8A2C-426B-9FDB-259AC7735B98}" type="presOf" srcId="{06C6279C-2891-4533-8706-8912295C9D41}" destId="{2F9D2953-D9CB-46C1-87E1-4DEE19A59442}" srcOrd="0" destOrd="0" presId="urn:microsoft.com/office/officeart/2005/8/layout/radial1"/>
    <dgm:cxn modelId="{639D1F64-4AAA-43DD-8B66-940C189BE8A7}" srcId="{00CEE5C7-A309-475B-88C2-C2FBA7FB2074}" destId="{BBD286D2-8E25-429C-B8CF-E2F18CFFEBF9}" srcOrd="0" destOrd="0" parTransId="{0518A11A-BBFD-43B5-A5C9-1F9C96DDFA3E}" sibTransId="{C31C769D-1F1B-4FCD-A755-2795D103CCAD}"/>
    <dgm:cxn modelId="{F38B26B7-E4D6-4226-B554-2E8D2B2E0F73}" srcId="{00CEE5C7-A309-475B-88C2-C2FBA7FB2074}" destId="{130C93B7-63DB-40D7-9E2B-46F30C574E09}" srcOrd="1" destOrd="0" parTransId="{41AACD63-E154-4C0B-A1B8-BD7CDE16F35A}" sibTransId="{9F6C3033-2331-41C7-ABEC-415CF6B4EFCF}"/>
    <dgm:cxn modelId="{E6C79D5D-2C3F-4D3D-AA84-47FAA8167461}" type="presOf" srcId="{41AACD63-E154-4C0B-A1B8-BD7CDE16F35A}" destId="{3DBC0698-F572-4B3D-8EEB-8DE3BB2E0937}" srcOrd="1" destOrd="0" presId="urn:microsoft.com/office/officeart/2005/8/layout/radial1"/>
    <dgm:cxn modelId="{3D03A9DD-1516-4D4D-8F9B-4EF6A732FDC7}" type="presOf" srcId="{0518A11A-BBFD-43B5-A5C9-1F9C96DDFA3E}" destId="{CEBA41CE-7D11-4004-AE71-CA3B38452595}" srcOrd="1" destOrd="0" presId="urn:microsoft.com/office/officeart/2005/8/layout/radial1"/>
    <dgm:cxn modelId="{99B1F023-A12D-4937-AFC3-55CF00DDCB17}" srcId="{00CEE5C7-A309-475B-88C2-C2FBA7FB2074}" destId="{6AECC819-8B25-4C8A-890A-E1D30C20676D}" srcOrd="2" destOrd="0" parTransId="{675DC83A-596A-4C93-ACB9-84B3D4766977}" sibTransId="{1D2BE8C0-EE54-4DEE-8116-51BE88268DA6}"/>
    <dgm:cxn modelId="{63E48A90-847F-4039-BA5E-E24C51A357EE}" type="presOf" srcId="{130C93B7-63DB-40D7-9E2B-46F30C574E09}" destId="{BFEC77B3-ACA9-4D48-A066-0E42035A8D3A}" srcOrd="0" destOrd="0" presId="urn:microsoft.com/office/officeart/2005/8/layout/radial1"/>
    <dgm:cxn modelId="{F0038472-8969-43A9-A3E2-E7132F9A34C2}" type="presOf" srcId="{675DC83A-596A-4C93-ACB9-84B3D4766977}" destId="{6AFE58AD-0B38-4B28-A8C4-DB8DAA9CFB1D}" srcOrd="0" destOrd="0" presId="urn:microsoft.com/office/officeart/2005/8/layout/radial1"/>
    <dgm:cxn modelId="{4A00E9D8-110D-446C-8BE8-711DA3010752}" srcId="{06C6279C-2891-4533-8706-8912295C9D41}" destId="{00CEE5C7-A309-475B-88C2-C2FBA7FB2074}" srcOrd="0" destOrd="0" parTransId="{E47D7CDC-58D4-40FB-BD08-6E75790343B7}" sibTransId="{229B76F0-A1A4-4D97-814C-CC21BDE7BF04}"/>
    <dgm:cxn modelId="{2B44B9A1-3687-4AC2-9F39-C4E3550780D3}" type="presParOf" srcId="{2F9D2953-D9CB-46C1-87E1-4DEE19A59442}" destId="{94238798-C074-4EA4-A7DA-8DB8BB4E622E}" srcOrd="0" destOrd="0" presId="urn:microsoft.com/office/officeart/2005/8/layout/radial1"/>
    <dgm:cxn modelId="{6B476198-E220-464D-A116-0AA27E705FE4}" type="presParOf" srcId="{2F9D2953-D9CB-46C1-87E1-4DEE19A59442}" destId="{0CE01F43-D782-4D1C-BCF5-62A0AE1F4270}" srcOrd="1" destOrd="0" presId="urn:microsoft.com/office/officeart/2005/8/layout/radial1"/>
    <dgm:cxn modelId="{2BE22619-DAA6-4CD9-9E47-A5C361BA65A4}" type="presParOf" srcId="{0CE01F43-D782-4D1C-BCF5-62A0AE1F4270}" destId="{CEBA41CE-7D11-4004-AE71-CA3B38452595}" srcOrd="0" destOrd="0" presId="urn:microsoft.com/office/officeart/2005/8/layout/radial1"/>
    <dgm:cxn modelId="{0FA3F822-B39D-48F4-9070-FE839B245AE2}" type="presParOf" srcId="{2F9D2953-D9CB-46C1-87E1-4DEE19A59442}" destId="{8F54F6D8-FC26-469B-A0C2-6E1516C6FBAD}" srcOrd="2" destOrd="0" presId="urn:microsoft.com/office/officeart/2005/8/layout/radial1"/>
    <dgm:cxn modelId="{1F2A3410-DE1E-4245-8DE0-8FCA2428C86D}" type="presParOf" srcId="{2F9D2953-D9CB-46C1-87E1-4DEE19A59442}" destId="{0A88254C-4F71-4466-93E2-7425C8EF786A}" srcOrd="3" destOrd="0" presId="urn:microsoft.com/office/officeart/2005/8/layout/radial1"/>
    <dgm:cxn modelId="{8A1EB6B9-098E-4E02-9696-384666DE437B}" type="presParOf" srcId="{0A88254C-4F71-4466-93E2-7425C8EF786A}" destId="{3DBC0698-F572-4B3D-8EEB-8DE3BB2E0937}" srcOrd="0" destOrd="0" presId="urn:microsoft.com/office/officeart/2005/8/layout/radial1"/>
    <dgm:cxn modelId="{610629A3-8BF0-422F-A207-DA507D081D44}" type="presParOf" srcId="{2F9D2953-D9CB-46C1-87E1-4DEE19A59442}" destId="{BFEC77B3-ACA9-4D48-A066-0E42035A8D3A}" srcOrd="4" destOrd="0" presId="urn:microsoft.com/office/officeart/2005/8/layout/radial1"/>
    <dgm:cxn modelId="{27BAFB8F-DE2F-4758-B707-7950A275CD01}" type="presParOf" srcId="{2F9D2953-D9CB-46C1-87E1-4DEE19A59442}" destId="{6AFE58AD-0B38-4B28-A8C4-DB8DAA9CFB1D}" srcOrd="5" destOrd="0" presId="urn:microsoft.com/office/officeart/2005/8/layout/radial1"/>
    <dgm:cxn modelId="{19E58B54-12FE-4383-BCF6-991285CCE25C}" type="presParOf" srcId="{6AFE58AD-0B38-4B28-A8C4-DB8DAA9CFB1D}" destId="{6D37E75A-C3B2-4340-A34F-E53D4DCA9E97}" srcOrd="0" destOrd="0" presId="urn:microsoft.com/office/officeart/2005/8/layout/radial1"/>
    <dgm:cxn modelId="{27FB0B15-D099-4298-8520-E24475E914AC}" type="presParOf" srcId="{2F9D2953-D9CB-46C1-87E1-4DEE19A59442}" destId="{8E799C99-341E-4730-83C9-6909AE98584D}" srcOrd="6"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08159F-DD43-4E06-A88D-71704C5495D7}">
      <dsp:nvSpPr>
        <dsp:cNvPr id="0" name=""/>
        <dsp:cNvSpPr/>
      </dsp:nvSpPr>
      <dsp:spPr>
        <a:xfrm rot="16200000">
          <a:off x="342" y="304030"/>
          <a:ext cx="3917900" cy="3917900"/>
        </a:xfrm>
        <a:prstGeom prst="upArrow">
          <a:avLst>
            <a:gd name="adj1" fmla="val 50000"/>
            <a:gd name="adj2" fmla="val 35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a:t>What’s wrong with you?</a:t>
          </a:r>
        </a:p>
      </dsp:txBody>
      <dsp:txXfrm rot="16200000">
        <a:off x="342" y="304030"/>
        <a:ext cx="3917900" cy="3917900"/>
      </dsp:txXfrm>
    </dsp:sp>
    <dsp:sp modelId="{0BE1CF07-2BA8-48AC-AAE1-20CD3660EEF2}">
      <dsp:nvSpPr>
        <dsp:cNvPr id="0" name=""/>
        <dsp:cNvSpPr/>
      </dsp:nvSpPr>
      <dsp:spPr>
        <a:xfrm rot="5400000">
          <a:off x="4311357" y="304030"/>
          <a:ext cx="3917900" cy="3917900"/>
        </a:xfrm>
        <a:prstGeom prst="upArrow">
          <a:avLst>
            <a:gd name="adj1" fmla="val 50000"/>
            <a:gd name="adj2" fmla="val 35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a:t>What has happened to you?</a:t>
          </a:r>
        </a:p>
      </dsp:txBody>
      <dsp:txXfrm rot="5400000">
        <a:off x="4311357" y="304030"/>
        <a:ext cx="3917900" cy="39179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238798-C074-4EA4-A7DA-8DB8BB4E622E}">
      <dsp:nvSpPr>
        <dsp:cNvPr id="0" name=""/>
        <dsp:cNvSpPr/>
      </dsp:nvSpPr>
      <dsp:spPr>
        <a:xfrm>
          <a:off x="2119184" y="2533536"/>
          <a:ext cx="1857630" cy="1857630"/>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Trauma-influenced behaviors</a:t>
          </a:r>
          <a:endParaRPr lang="en-US" sz="2000" kern="1200" dirty="0"/>
        </a:p>
      </dsp:txBody>
      <dsp:txXfrm>
        <a:off x="2119184" y="2533536"/>
        <a:ext cx="1857630" cy="1857630"/>
      </dsp:txXfrm>
    </dsp:sp>
    <dsp:sp modelId="{0CE01F43-D782-4D1C-BCF5-62A0AE1F4270}">
      <dsp:nvSpPr>
        <dsp:cNvPr id="0" name=""/>
        <dsp:cNvSpPr/>
      </dsp:nvSpPr>
      <dsp:spPr>
        <a:xfrm rot="16200000">
          <a:off x="2767111" y="2225222"/>
          <a:ext cx="561777" cy="54851"/>
        </a:xfrm>
        <a:custGeom>
          <a:avLst/>
          <a:gdLst/>
          <a:ahLst/>
          <a:cxnLst/>
          <a:rect l="0" t="0" r="0" b="0"/>
          <a:pathLst>
            <a:path>
              <a:moveTo>
                <a:pt x="0" y="27425"/>
              </a:moveTo>
              <a:lnTo>
                <a:pt x="561777" y="2742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3033955" y="2238603"/>
        <a:ext cx="28088" cy="28088"/>
      </dsp:txXfrm>
    </dsp:sp>
    <dsp:sp modelId="{8F54F6D8-FC26-469B-A0C2-6E1516C6FBAD}">
      <dsp:nvSpPr>
        <dsp:cNvPr id="0" name=""/>
        <dsp:cNvSpPr/>
      </dsp:nvSpPr>
      <dsp:spPr>
        <a:xfrm>
          <a:off x="2119184" y="114128"/>
          <a:ext cx="1857630" cy="1857630"/>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Conflict</a:t>
          </a:r>
          <a:endParaRPr lang="en-US" sz="2000" kern="1200" dirty="0"/>
        </a:p>
      </dsp:txBody>
      <dsp:txXfrm>
        <a:off x="2119184" y="114128"/>
        <a:ext cx="1857630" cy="1857630"/>
      </dsp:txXfrm>
    </dsp:sp>
    <dsp:sp modelId="{0A88254C-4F71-4466-93E2-7425C8EF786A}">
      <dsp:nvSpPr>
        <dsp:cNvPr id="0" name=""/>
        <dsp:cNvSpPr/>
      </dsp:nvSpPr>
      <dsp:spPr>
        <a:xfrm rot="1800000">
          <a:off x="3814745" y="4039778"/>
          <a:ext cx="561777" cy="54851"/>
        </a:xfrm>
        <a:custGeom>
          <a:avLst/>
          <a:gdLst/>
          <a:ahLst/>
          <a:cxnLst/>
          <a:rect l="0" t="0" r="0" b="0"/>
          <a:pathLst>
            <a:path>
              <a:moveTo>
                <a:pt x="0" y="27425"/>
              </a:moveTo>
              <a:lnTo>
                <a:pt x="561777" y="2742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00000">
        <a:off x="4081590" y="4053159"/>
        <a:ext cx="28088" cy="28088"/>
      </dsp:txXfrm>
    </dsp:sp>
    <dsp:sp modelId="{BFEC77B3-ACA9-4D48-A066-0E42035A8D3A}">
      <dsp:nvSpPr>
        <dsp:cNvPr id="0" name=""/>
        <dsp:cNvSpPr/>
      </dsp:nvSpPr>
      <dsp:spPr>
        <a:xfrm>
          <a:off x="4214453" y="3743240"/>
          <a:ext cx="1857630" cy="1857630"/>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Suicidality</a:t>
          </a:r>
          <a:endParaRPr lang="en-US" sz="2000" kern="1200" dirty="0"/>
        </a:p>
      </dsp:txBody>
      <dsp:txXfrm>
        <a:off x="4214453" y="3743240"/>
        <a:ext cx="1857630" cy="1857630"/>
      </dsp:txXfrm>
    </dsp:sp>
    <dsp:sp modelId="{6AFE58AD-0B38-4B28-A8C4-DB8DAA9CFB1D}">
      <dsp:nvSpPr>
        <dsp:cNvPr id="0" name=""/>
        <dsp:cNvSpPr/>
      </dsp:nvSpPr>
      <dsp:spPr>
        <a:xfrm rot="9000000">
          <a:off x="1719476" y="4039778"/>
          <a:ext cx="561777" cy="54851"/>
        </a:xfrm>
        <a:custGeom>
          <a:avLst/>
          <a:gdLst/>
          <a:ahLst/>
          <a:cxnLst/>
          <a:rect l="0" t="0" r="0" b="0"/>
          <a:pathLst>
            <a:path>
              <a:moveTo>
                <a:pt x="0" y="27425"/>
              </a:moveTo>
              <a:lnTo>
                <a:pt x="561777" y="2742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9000000">
        <a:off x="1986321" y="4053159"/>
        <a:ext cx="28088" cy="28088"/>
      </dsp:txXfrm>
    </dsp:sp>
    <dsp:sp modelId="{8E799C99-341E-4730-83C9-6909AE98584D}">
      <dsp:nvSpPr>
        <dsp:cNvPr id="0" name=""/>
        <dsp:cNvSpPr/>
      </dsp:nvSpPr>
      <dsp:spPr>
        <a:xfrm>
          <a:off x="23915" y="3743240"/>
          <a:ext cx="1857630" cy="1857630"/>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Addiction</a:t>
          </a:r>
          <a:endParaRPr lang="en-US" sz="2000" kern="1200" dirty="0"/>
        </a:p>
      </dsp:txBody>
      <dsp:txXfrm>
        <a:off x="23915" y="3743240"/>
        <a:ext cx="1857630" cy="1857630"/>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7B785267-8B28-4566-9FCE-E273C1D7DCC3}" type="datetimeFigureOut">
              <a:rPr lang="en-US" smtClean="0"/>
              <a:pPr/>
              <a:t>8/16/2017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73097EE7-302F-43C2-A79F-190952154AC2}" type="slidenum">
              <a:rPr lang="en-US" smtClean="0"/>
              <a:pPr/>
              <a:t>‹#›</a:t>
            </a:fld>
            <a:endParaRPr lang="en-US"/>
          </a:p>
        </p:txBody>
      </p:sp>
    </p:spTree>
    <p:extLst>
      <p:ext uri="{BB962C8B-B14F-4D97-AF65-F5344CB8AC3E}">
        <p14:creationId xmlns="" xmlns:p14="http://schemas.microsoft.com/office/powerpoint/2010/main" val="278691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367C90A7-EFF3-45DB-81D9-138167DB63D2}" type="datetimeFigureOut">
              <a:rPr lang="en-US" smtClean="0"/>
              <a:pPr/>
              <a:t>8/16/2017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4F7EE4A2-463B-481F-B821-355A77FE1E01}" type="slidenum">
              <a:rPr lang="en-US" smtClean="0"/>
              <a:pPr/>
              <a:t>‹#›</a:t>
            </a:fld>
            <a:endParaRPr lang="en-US"/>
          </a:p>
        </p:txBody>
      </p:sp>
    </p:spTree>
    <p:extLst>
      <p:ext uri="{BB962C8B-B14F-4D97-AF65-F5344CB8AC3E}">
        <p14:creationId xmlns="" xmlns:p14="http://schemas.microsoft.com/office/powerpoint/2010/main" val="91149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7EE4A2-463B-481F-B821-355A77FE1E01}" type="slidenum">
              <a:rPr lang="en-US" smtClean="0"/>
              <a:pPr/>
              <a:t>1</a:t>
            </a:fld>
            <a:endParaRPr lang="en-US"/>
          </a:p>
        </p:txBody>
      </p:sp>
    </p:spTree>
    <p:extLst>
      <p:ext uri="{BB962C8B-B14F-4D97-AF65-F5344CB8AC3E}">
        <p14:creationId xmlns="" xmlns:p14="http://schemas.microsoft.com/office/powerpoint/2010/main" val="137782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EE4A2-463B-481F-B821-355A77FE1E01}" type="slidenum">
              <a:rPr lang="en-US" smtClean="0"/>
              <a:pPr/>
              <a:t>6</a:t>
            </a:fld>
            <a:endParaRPr lang="en-US"/>
          </a:p>
        </p:txBody>
      </p:sp>
    </p:spTree>
    <p:extLst>
      <p:ext uri="{BB962C8B-B14F-4D97-AF65-F5344CB8AC3E}">
        <p14:creationId xmlns="" xmlns:p14="http://schemas.microsoft.com/office/powerpoint/2010/main" val="65428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EE4A2-463B-481F-B821-355A77FE1E01}" type="slidenum">
              <a:rPr lang="en-US" smtClean="0"/>
              <a:pPr/>
              <a:t>7</a:t>
            </a:fld>
            <a:endParaRPr lang="en-US"/>
          </a:p>
        </p:txBody>
      </p:sp>
    </p:spTree>
    <p:extLst>
      <p:ext uri="{BB962C8B-B14F-4D97-AF65-F5344CB8AC3E}">
        <p14:creationId xmlns="" xmlns:p14="http://schemas.microsoft.com/office/powerpoint/2010/main" val="259960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EE4A2-463B-481F-B821-355A77FE1E01}" type="slidenum">
              <a:rPr lang="en-US" smtClean="0"/>
              <a:pPr/>
              <a:t>9</a:t>
            </a:fld>
            <a:endParaRPr lang="en-US"/>
          </a:p>
        </p:txBody>
      </p:sp>
    </p:spTree>
    <p:extLst>
      <p:ext uri="{BB962C8B-B14F-4D97-AF65-F5344CB8AC3E}">
        <p14:creationId xmlns="" xmlns:p14="http://schemas.microsoft.com/office/powerpoint/2010/main" val="92907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EE4A2-463B-481F-B821-355A77FE1E01}" type="slidenum">
              <a:rPr lang="en-US" smtClean="0"/>
              <a:pPr/>
              <a:t>13</a:t>
            </a:fld>
            <a:endParaRPr lang="en-US"/>
          </a:p>
        </p:txBody>
      </p:sp>
    </p:spTree>
    <p:extLst>
      <p:ext uri="{BB962C8B-B14F-4D97-AF65-F5344CB8AC3E}">
        <p14:creationId xmlns="" xmlns:p14="http://schemas.microsoft.com/office/powerpoint/2010/main" val="2287445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EE4A2-463B-481F-B821-355A77FE1E01}" type="slidenum">
              <a:rPr lang="en-US" smtClean="0"/>
              <a:pPr/>
              <a:t>18</a:t>
            </a:fld>
            <a:endParaRPr lang="en-US"/>
          </a:p>
        </p:txBody>
      </p:sp>
    </p:spTree>
    <p:extLst>
      <p:ext uri="{BB962C8B-B14F-4D97-AF65-F5344CB8AC3E}">
        <p14:creationId xmlns="" xmlns:p14="http://schemas.microsoft.com/office/powerpoint/2010/main" val="297886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7EE4A2-463B-481F-B821-355A77FE1E01}" type="slidenum">
              <a:rPr lang="en-US" smtClean="0"/>
              <a:pPr/>
              <a:t>19</a:t>
            </a:fld>
            <a:endParaRPr lang="en-US"/>
          </a:p>
        </p:txBody>
      </p:sp>
    </p:spTree>
    <p:extLst>
      <p:ext uri="{BB962C8B-B14F-4D97-AF65-F5344CB8AC3E}">
        <p14:creationId xmlns="" xmlns:p14="http://schemas.microsoft.com/office/powerpoint/2010/main" val="3058364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1D3B3EB-D8D2-46C6-8004-BC134C304518}" type="datetimeFigureOut">
              <a:rPr lang="en-US" smtClean="0"/>
              <a:pPr/>
              <a:t>8/16/2017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77DD326-3813-4F50-9EC3-D773073E1809}" type="slidenum">
              <a:rPr lang="en-US" smtClean="0"/>
              <a:pPr/>
              <a:t>‹#›</a:t>
            </a:fld>
            <a:endParaRPr lang="en-US"/>
          </a:p>
        </p:txBody>
      </p:sp>
      <p:pic>
        <p:nvPicPr>
          <p:cNvPr id="13" name="Picture 12" descr="CRIHB-Logo---Transparent-Green-2012.png"/>
          <p:cNvPicPr>
            <a:picLocks noChangeAspect="1"/>
          </p:cNvPicPr>
          <p:nvPr userDrawn="1"/>
        </p:nvPicPr>
        <p:blipFill>
          <a:blip r:embed="rId3" cstate="print"/>
          <a:stretch>
            <a:fillRect/>
          </a:stretch>
        </p:blipFill>
        <p:spPr>
          <a:xfrm>
            <a:off x="3810000" y="152400"/>
            <a:ext cx="1752600" cy="1752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D3B3EB-D8D2-46C6-8004-BC134C304518}"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DD326-3813-4F50-9EC3-D773073E18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D3B3EB-D8D2-46C6-8004-BC134C304518}"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DD326-3813-4F50-9EC3-D773073E18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D3B3EB-D8D2-46C6-8004-BC134C304518}"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DD326-3813-4F50-9EC3-D773073E1809}"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1D3B3EB-D8D2-46C6-8004-BC134C304518}"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DD326-3813-4F50-9EC3-D773073E180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1D3B3EB-D8D2-46C6-8004-BC134C304518}" type="datetimeFigureOut">
              <a:rPr lang="en-US" smtClean="0"/>
              <a:pPr/>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DD326-3813-4F50-9EC3-D773073E1809}"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1D3B3EB-D8D2-46C6-8004-BC134C304518}" type="datetimeFigureOut">
              <a:rPr lang="en-US" smtClean="0"/>
              <a:pPr/>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7DD326-3813-4F50-9EC3-D773073E1809}" type="slidenum">
              <a:rPr lang="en-US" smtClean="0"/>
              <a:pPr/>
              <a:t>‹#›</a:t>
            </a:fld>
            <a:endParaRPr lang="en-US"/>
          </a:p>
        </p:txBody>
      </p:sp>
      <p:pic>
        <p:nvPicPr>
          <p:cNvPr id="10" name="Picture 9" descr="CRIHB-Logo---Transparent-Green-2012.png"/>
          <p:cNvPicPr>
            <a:picLocks noChangeAspect="1"/>
          </p:cNvPicPr>
          <p:nvPr userDrawn="1"/>
        </p:nvPicPr>
        <p:blipFill>
          <a:blip r:embed="rId2" cstate="print"/>
          <a:stretch>
            <a:fillRect/>
          </a:stretch>
        </p:blipFill>
        <p:spPr>
          <a:xfrm>
            <a:off x="8305383" y="6019383"/>
            <a:ext cx="838617" cy="8386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D3B3EB-D8D2-46C6-8004-BC134C304518}" type="datetimeFigureOut">
              <a:rPr lang="en-US" smtClean="0"/>
              <a:pPr/>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DD326-3813-4F50-9EC3-D773073E1809}"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3B3EB-D8D2-46C6-8004-BC134C304518}" type="datetimeFigureOut">
              <a:rPr lang="en-US" smtClean="0"/>
              <a:pPr/>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DD326-3813-4F50-9EC3-D773073E18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1D3B3EB-D8D2-46C6-8004-BC134C304518}" type="datetimeFigureOut">
              <a:rPr lang="en-US" smtClean="0"/>
              <a:pPr/>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DD326-3813-4F50-9EC3-D773073E1809}" type="slidenum">
              <a:rPr lang="en-US" smtClean="0"/>
              <a:pPr/>
              <a:t>‹#›</a:t>
            </a:fld>
            <a:endParaRPr lang="en-US"/>
          </a:p>
        </p:txBody>
      </p:sp>
      <p:pic>
        <p:nvPicPr>
          <p:cNvPr id="8" name="Picture 7" descr="CRIHB-Logo---Transparent-Green-2012.png"/>
          <p:cNvPicPr>
            <a:picLocks noChangeAspect="1"/>
          </p:cNvPicPr>
          <p:nvPr userDrawn="1"/>
        </p:nvPicPr>
        <p:blipFill>
          <a:blip r:embed="rId2" cstate="print"/>
          <a:stretch>
            <a:fillRect/>
          </a:stretch>
        </p:blipFill>
        <p:spPr>
          <a:xfrm>
            <a:off x="8305383" y="6019383"/>
            <a:ext cx="838617" cy="8386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1D3B3EB-D8D2-46C6-8004-BC134C304518}" type="datetimeFigureOut">
              <a:rPr lang="en-US" smtClean="0"/>
              <a:pPr/>
              <a:t>8/16/2017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77DD326-3813-4F50-9EC3-D773073E180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172200"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1D3B3EB-D8D2-46C6-8004-BC134C304518}" type="datetimeFigureOut">
              <a:rPr lang="en-US" smtClean="0"/>
              <a:pPr/>
              <a:t>8/16/2017</a:t>
            </a:fld>
            <a:endParaRPr lang="en-US"/>
          </a:p>
        </p:txBody>
      </p:sp>
      <p:sp>
        <p:nvSpPr>
          <p:cNvPr id="22" name="Footer Placeholder 21"/>
          <p:cNvSpPr>
            <a:spLocks noGrp="1"/>
          </p:cNvSpPr>
          <p:nvPr>
            <p:ph type="ftr" sz="quarter" idx="3"/>
          </p:nvPr>
        </p:nvSpPr>
        <p:spPr>
          <a:xfrm>
            <a:off x="3825240"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092440"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77DD326-3813-4F50-9EC3-D773073E1809}" type="slidenum">
              <a:rPr lang="en-US" smtClean="0"/>
              <a:pPr/>
              <a:t>‹#›</a:t>
            </a:fld>
            <a:endParaRPr lang="en-US" dirty="0"/>
          </a:p>
        </p:txBody>
      </p:sp>
      <p:pic>
        <p:nvPicPr>
          <p:cNvPr id="11" name="Picture 10" descr="CRIHB-Logo---Transparent-Green-2012.png"/>
          <p:cNvPicPr>
            <a:picLocks noChangeAspect="1"/>
          </p:cNvPicPr>
          <p:nvPr/>
        </p:nvPicPr>
        <p:blipFill>
          <a:blip r:embed="rId14" cstate="print"/>
          <a:stretch>
            <a:fillRect/>
          </a:stretch>
        </p:blipFill>
        <p:spPr>
          <a:xfrm>
            <a:off x="8305383" y="6019383"/>
            <a:ext cx="838617" cy="83861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www.digitalhistory.uh.edu/exhibits/reconstruction/reconstruction_images/17_forever_free.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youtu.be/tY7LsNRAz4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awbw.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tY7LsNRAz4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integration.samhsa.gov/mai-coc-grantees-online-community/ABCs_of_Trauma-New.pdf" TargetMode="External"/><Relationship Id="rId5" Type="http://schemas.openxmlformats.org/officeDocument/2006/relationships/hyperlink" Target="http://www.care.uci.edu/docs/How-Art-Heals_AWBW.pdf" TargetMode="External"/><Relationship Id="rId4" Type="http://schemas.openxmlformats.org/officeDocument/2006/relationships/hyperlink" Target="https://www.ted.com/talks/amy_cuddy_your_body_language_shapes_who_you_are/transcript?language=e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ddomaguin@crihb.or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hyperlink" Target="mailto:dkawkeka@crihb.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youtu.be/tY7LsNRAz4w"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76400"/>
            <a:ext cx="8686800" cy="1829761"/>
          </a:xfrm>
        </p:spPr>
        <p:txBody>
          <a:bodyPr>
            <a:normAutofit fontScale="90000"/>
          </a:bodyPr>
          <a:lstStyle/>
          <a:p>
            <a:r>
              <a:rPr lang="en-US" sz="4400" dirty="0">
                <a:effectLst/>
              </a:rPr>
              <a:t>Using Theatre of the Oppressed to explore and heal trauma</a:t>
            </a:r>
          </a:p>
        </p:txBody>
      </p:sp>
      <p:sp>
        <p:nvSpPr>
          <p:cNvPr id="3" name="Subtitle 2"/>
          <p:cNvSpPr>
            <a:spLocks noGrp="1"/>
          </p:cNvSpPr>
          <p:nvPr>
            <p:ph type="subTitle" idx="1"/>
          </p:nvPr>
        </p:nvSpPr>
        <p:spPr>
          <a:xfrm>
            <a:off x="0" y="3611606"/>
            <a:ext cx="8915400" cy="1341394"/>
          </a:xfrm>
        </p:spPr>
        <p:txBody>
          <a:bodyPr>
            <a:normAutofit fontScale="62500" lnSpcReduction="20000"/>
          </a:bodyPr>
          <a:lstStyle/>
          <a:p>
            <a:r>
              <a:rPr lang="en-US" dirty="0"/>
              <a:t>Daniel Domaguin</a:t>
            </a:r>
          </a:p>
          <a:p>
            <a:r>
              <a:rPr lang="en-US" dirty="0" smtClean="0"/>
              <a:t>Deborah Kawkeka (Kickapoo)</a:t>
            </a:r>
            <a:endParaRPr lang="en-US" dirty="0"/>
          </a:p>
          <a:p>
            <a:r>
              <a:rPr lang="en-US" dirty="0" smtClean="0"/>
              <a:t>2017 American Indian and Alaska Native Behavioral Health Conference</a:t>
            </a:r>
            <a:endParaRPr lang="en-US" dirty="0"/>
          </a:p>
          <a:p>
            <a:r>
              <a:rPr lang="en-US" dirty="0" smtClean="0"/>
              <a:t>Tulsa, OK</a:t>
            </a:r>
          </a:p>
          <a:p>
            <a:r>
              <a:rPr lang="en-US" dirty="0" smtClean="0"/>
              <a:t>August 15-17,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6BCBCF9-8931-4471-82F8-634D80B19B22}"/>
              </a:ext>
            </a:extLst>
          </p:cNvPr>
          <p:cNvSpPr>
            <a:spLocks noGrp="1"/>
          </p:cNvSpPr>
          <p:nvPr>
            <p:ph idx="1"/>
          </p:nvPr>
        </p:nvSpPr>
        <p:spPr/>
        <p:txBody>
          <a:bodyPr>
            <a:normAutofit/>
          </a:bodyPr>
          <a:lstStyle/>
          <a:p>
            <a:r>
              <a:rPr lang="en-US" dirty="0"/>
              <a:t>Founded during a period of political upheaval and military dictatorship in 1960s Brazil by theatre practitioner/chemist Augusto Boal</a:t>
            </a:r>
          </a:p>
          <a:p>
            <a:r>
              <a:rPr lang="en-US" dirty="0"/>
              <a:t>Created to resist governmental oppression and corruption, during a time that theatre was outlawed</a:t>
            </a:r>
          </a:p>
          <a:p>
            <a:endParaRPr lang="en-US" dirty="0"/>
          </a:p>
        </p:txBody>
      </p:sp>
      <p:sp>
        <p:nvSpPr>
          <p:cNvPr id="3" name="Title 2">
            <a:extLst>
              <a:ext uri="{FF2B5EF4-FFF2-40B4-BE49-F238E27FC236}">
                <a16:creationId xmlns:a16="http://schemas.microsoft.com/office/drawing/2014/main" xmlns="" id="{C626A4F2-D3A0-4AF7-81DA-DFCEE8CC11C5}"/>
              </a:ext>
            </a:extLst>
          </p:cNvPr>
          <p:cNvSpPr>
            <a:spLocks noGrp="1"/>
          </p:cNvSpPr>
          <p:nvPr>
            <p:ph type="title"/>
          </p:nvPr>
        </p:nvSpPr>
        <p:spPr/>
        <p:txBody>
          <a:bodyPr/>
          <a:lstStyle/>
          <a:p>
            <a:r>
              <a:rPr lang="en-US" dirty="0"/>
              <a:t>Theatre of the Oppressed</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57600" y="3762569"/>
            <a:ext cx="4905375" cy="2308412"/>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4114800"/>
            <a:ext cx="2990850" cy="2552700"/>
          </a:xfrm>
          <a:prstGeom prst="rect">
            <a:avLst/>
          </a:prstGeom>
        </p:spPr>
      </p:pic>
      <p:sp>
        <p:nvSpPr>
          <p:cNvPr id="6" name="Rectangle 5"/>
          <p:cNvSpPr/>
          <p:nvPr/>
        </p:nvSpPr>
        <p:spPr>
          <a:xfrm>
            <a:off x="28302" y="6652814"/>
            <a:ext cx="5534297" cy="246221"/>
          </a:xfrm>
          <a:prstGeom prst="rect">
            <a:avLst/>
          </a:prstGeom>
        </p:spPr>
        <p:txBody>
          <a:bodyPr wrap="square">
            <a:spAutoFit/>
          </a:bodyPr>
          <a:lstStyle/>
          <a:p>
            <a:r>
              <a:rPr lang="en-US" sz="1000" dirty="0" smtClean="0"/>
              <a:t>Retrieved from http</a:t>
            </a:r>
            <a:r>
              <a:rPr lang="en-US" sz="1000" dirty="0"/>
              <a:t>://dramaresource.com/wp-content/uploads/2014/12/boal-1.png</a:t>
            </a:r>
          </a:p>
        </p:txBody>
      </p:sp>
      <p:sp>
        <p:nvSpPr>
          <p:cNvPr id="7" name="Rectangle 6"/>
          <p:cNvSpPr/>
          <p:nvPr/>
        </p:nvSpPr>
        <p:spPr>
          <a:xfrm>
            <a:off x="3657600" y="6083831"/>
            <a:ext cx="4572000" cy="246221"/>
          </a:xfrm>
          <a:prstGeom prst="rect">
            <a:avLst/>
          </a:prstGeom>
        </p:spPr>
        <p:txBody>
          <a:bodyPr>
            <a:spAutoFit/>
          </a:bodyPr>
          <a:lstStyle/>
          <a:p>
            <a:r>
              <a:rPr lang="en-US" sz="1000" dirty="0" smtClean="0"/>
              <a:t>Retrieved from http</a:t>
            </a:r>
            <a:r>
              <a:rPr lang="en-US" sz="1000" dirty="0"/>
              <a:t>://www.azquotes.com/picture-quotes/</a:t>
            </a:r>
          </a:p>
        </p:txBody>
      </p:sp>
    </p:spTree>
    <p:extLst>
      <p:ext uri="{BB962C8B-B14F-4D97-AF65-F5344CB8AC3E}">
        <p14:creationId xmlns="" xmlns:p14="http://schemas.microsoft.com/office/powerpoint/2010/main" val="2091866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481072"/>
          </a:xfrm>
        </p:spPr>
        <p:txBody>
          <a:bodyPr>
            <a:normAutofit fontScale="92500"/>
          </a:bodyPr>
          <a:lstStyle/>
          <a:p>
            <a:r>
              <a:rPr lang="en-US" dirty="0"/>
              <a:t>Inspired by Paolo </a:t>
            </a:r>
            <a:r>
              <a:rPr lang="en-US" dirty="0" err="1"/>
              <a:t>Friere’s</a:t>
            </a:r>
            <a:r>
              <a:rPr lang="en-US" dirty="0"/>
              <a:t> seminal work </a:t>
            </a:r>
            <a:r>
              <a:rPr lang="en-US" i="1" dirty="0"/>
              <a:t>Pedagogy of the Oppressed</a:t>
            </a:r>
            <a:r>
              <a:rPr lang="en-US" dirty="0"/>
              <a:t>, which rejects “traditional” Western education’s “banking model” of filling empty vessels (students) with knowledge, instead calling on building of critical consciousness among students/teachers/society</a:t>
            </a:r>
          </a:p>
          <a:p>
            <a:endParaRPr lang="en-US" dirty="0"/>
          </a:p>
        </p:txBody>
      </p:sp>
      <p:sp>
        <p:nvSpPr>
          <p:cNvPr id="3" name="Title 2"/>
          <p:cNvSpPr>
            <a:spLocks noGrp="1"/>
          </p:cNvSpPr>
          <p:nvPr>
            <p:ph type="title"/>
          </p:nvPr>
        </p:nvSpPr>
        <p:spPr/>
        <p:txBody>
          <a:bodyPr/>
          <a:lstStyle/>
          <a:p>
            <a:r>
              <a:rPr lang="en-US" dirty="0" smtClean="0"/>
              <a:t>Theatre of the Oppressed</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10000" y="3810000"/>
            <a:ext cx="3896194" cy="2562497"/>
          </a:xfrm>
          <a:prstGeom prst="rect">
            <a:avLst/>
          </a:prstGeom>
        </p:spPr>
      </p:pic>
      <p:sp>
        <p:nvSpPr>
          <p:cNvPr id="5" name="Rectangle 4"/>
          <p:cNvSpPr/>
          <p:nvPr/>
        </p:nvSpPr>
        <p:spPr>
          <a:xfrm>
            <a:off x="3733800" y="6381690"/>
            <a:ext cx="4572000" cy="400110"/>
          </a:xfrm>
          <a:prstGeom prst="rect">
            <a:avLst/>
          </a:prstGeom>
        </p:spPr>
        <p:txBody>
          <a:bodyPr>
            <a:spAutoFit/>
          </a:bodyPr>
          <a:lstStyle/>
          <a:p>
            <a:r>
              <a:rPr lang="en-US" sz="1000" dirty="0" smtClean="0"/>
              <a:t>Retrieved from https</a:t>
            </a:r>
            <a:r>
              <a:rPr lang="en-US" sz="1000" dirty="0"/>
              <a:t>://biaesmer.files.wordpress.com/2014/03/paulo_freire_a.jpg</a:t>
            </a:r>
          </a:p>
        </p:txBody>
      </p:sp>
    </p:spTree>
    <p:extLst>
      <p:ext uri="{BB962C8B-B14F-4D97-AF65-F5344CB8AC3E}">
        <p14:creationId xmlns="" xmlns:p14="http://schemas.microsoft.com/office/powerpoint/2010/main" val="4076972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003D4A9-5129-4D2C-A51A-AA3678F07BCA}"/>
              </a:ext>
            </a:extLst>
          </p:cNvPr>
          <p:cNvSpPr>
            <a:spLocks noGrp="1"/>
          </p:cNvSpPr>
          <p:nvPr>
            <p:ph idx="1"/>
          </p:nvPr>
        </p:nvSpPr>
        <p:spPr>
          <a:xfrm>
            <a:off x="457200" y="1143000"/>
            <a:ext cx="5029200" cy="4995672"/>
          </a:xfrm>
        </p:spPr>
        <p:txBody>
          <a:bodyPr>
            <a:normAutofit fontScale="77500" lnSpcReduction="20000"/>
          </a:bodyPr>
          <a:lstStyle/>
          <a:p>
            <a:r>
              <a:rPr lang="en-US" dirty="0"/>
              <a:t>The basic aim of the Theatre of the Oppressed is to humanize Humanity. </a:t>
            </a:r>
          </a:p>
          <a:p>
            <a:r>
              <a:rPr lang="en-US" dirty="0"/>
              <a:t>Every human being is theatre! </a:t>
            </a:r>
          </a:p>
          <a:p>
            <a:r>
              <a:rPr lang="en-US" dirty="0"/>
              <a:t>Theatre is defined as the simultaneous existence - in the same space and context - of actors and spectators. Every human being is capable of seeing the situation and seeing themselves in the situation. </a:t>
            </a:r>
          </a:p>
          <a:p>
            <a:r>
              <a:rPr lang="en-US" dirty="0"/>
              <a:t>The oppressed are those individuals or groups who are socially, culturally, politically, economically, racially, sexually, or in any other way deprived of their right to Dialogue or in any way impaired to exercise this right. </a:t>
            </a:r>
          </a:p>
        </p:txBody>
      </p:sp>
      <p:sp>
        <p:nvSpPr>
          <p:cNvPr id="3" name="Title 2">
            <a:extLst>
              <a:ext uri="{FF2B5EF4-FFF2-40B4-BE49-F238E27FC236}">
                <a16:creationId xmlns:a16="http://schemas.microsoft.com/office/drawing/2014/main" xmlns="" id="{755DCBDE-1169-405F-AF02-F2F5DFE1F8B9}"/>
              </a:ext>
            </a:extLst>
          </p:cNvPr>
          <p:cNvSpPr>
            <a:spLocks noGrp="1"/>
          </p:cNvSpPr>
          <p:nvPr>
            <p:ph type="title"/>
          </p:nvPr>
        </p:nvSpPr>
        <p:spPr/>
        <p:txBody>
          <a:bodyPr/>
          <a:lstStyle/>
          <a:p>
            <a:r>
              <a:rPr lang="en-US" dirty="0"/>
              <a:t>Some principles of TO</a:t>
            </a:r>
          </a:p>
        </p:txBody>
      </p:sp>
      <p:pic>
        <p:nvPicPr>
          <p:cNvPr id="2050" name="Picture 2" descr="http://www.digitalhistory.uh.edu/exhibits/reconstruction/reconstruction_images/17_forever_free.jpg">
            <a:extLst>
              <a:ext uri="{FF2B5EF4-FFF2-40B4-BE49-F238E27FC236}">
                <a16:creationId xmlns:a16="http://schemas.microsoft.com/office/drawing/2014/main" xmlns="" id="{A7D83EF0-8CEA-47AC-80D6-FEE4404BB9D8}"/>
              </a:ext>
            </a:extLst>
          </p:cNvPr>
          <p:cNvPicPr>
            <a:picLocks noChangeAspect="1" noChangeArrowheads="1"/>
          </p:cNvPicPr>
          <p:nvPr/>
        </p:nvPicPr>
        <p:blipFill>
          <a:blip r:embed="rId2" r:link="rId3" cstate="print">
            <a:extLst>
              <a:ext uri="{28A0092B-C50C-407E-A947-70E740481C1C}">
                <a14:useLocalDpi xmlns="" xmlns:a14="http://schemas.microsoft.com/office/drawing/2010/main" val="0"/>
              </a:ext>
            </a:extLst>
          </a:blip>
          <a:srcRect/>
          <a:stretch>
            <a:fillRect/>
          </a:stretch>
        </p:blipFill>
        <p:spPr bwMode="auto">
          <a:xfrm>
            <a:off x="5406694" y="1163053"/>
            <a:ext cx="3209922" cy="478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3">
            <a:extLst>
              <a:ext uri="{FF2B5EF4-FFF2-40B4-BE49-F238E27FC236}">
                <a16:creationId xmlns:a16="http://schemas.microsoft.com/office/drawing/2014/main" xmlns="" id="{08BF5E92-96AA-4FCB-A377-7D573560A732}"/>
              </a:ext>
            </a:extLst>
          </p:cNvPr>
          <p:cNvSpPr txBox="1">
            <a:spLocks noChangeArrowheads="1"/>
          </p:cNvSpPr>
          <p:nvPr/>
        </p:nvSpPr>
        <p:spPr bwMode="auto">
          <a:xfrm>
            <a:off x="5486400" y="6000177"/>
            <a:ext cx="2462463" cy="40011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000" b="0" i="0" u="none" strike="noStrike" cap="none" normalizeH="0" baseline="0" dirty="0">
                <a:ln>
                  <a:noFill/>
                </a:ln>
                <a:solidFill>
                  <a:schemeClr val="tx1"/>
                </a:solidFill>
                <a:effectLst/>
                <a:latin typeface="Arial Rounded MT Bold" panose="020F0704030504030204" pitchFamily="34" charset="0"/>
              </a:rPr>
              <a:t>“Forever Free,” </a:t>
            </a:r>
            <a:r>
              <a:rPr kumimoji="0" lang="en-US" altLang="en-US" sz="1000" b="0" i="0" u="none" strike="noStrike" cap="none" normalizeH="0" baseline="0" dirty="0" err="1">
                <a:ln>
                  <a:noFill/>
                </a:ln>
                <a:solidFill>
                  <a:schemeClr val="tx1"/>
                </a:solidFill>
                <a:effectLst/>
                <a:latin typeface="Arial Rounded MT Bold" panose="020F0704030504030204" pitchFamily="34" charset="0"/>
              </a:rPr>
              <a:t>Edmonia</a:t>
            </a:r>
            <a:r>
              <a:rPr kumimoji="0" lang="en-US" altLang="en-US" sz="1000" b="0" i="0" u="none" strike="noStrike" cap="none" normalizeH="0" baseline="0" dirty="0">
                <a:ln>
                  <a:noFill/>
                </a:ln>
                <a:solidFill>
                  <a:schemeClr val="tx1"/>
                </a:solidFill>
                <a:effectLst/>
                <a:latin typeface="Arial Rounded MT Bold" panose="020F0704030504030204" pitchFamily="34" charset="0"/>
              </a:rPr>
              <a:t> Lewis (Mississauga </a:t>
            </a:r>
            <a:r>
              <a:rPr kumimoji="0" lang="en-US" altLang="en-US" sz="1000" b="0" i="0" u="none" strike="noStrike" cap="none" normalizeH="0" baseline="0" dirty="0" err="1">
                <a:ln>
                  <a:noFill/>
                </a:ln>
                <a:solidFill>
                  <a:schemeClr val="tx1"/>
                </a:solidFill>
                <a:effectLst/>
                <a:latin typeface="Arial Rounded MT Bold" panose="020F0704030504030204" pitchFamily="34" charset="0"/>
              </a:rPr>
              <a:t>Ojibwe</a:t>
            </a:r>
            <a:r>
              <a:rPr kumimoji="0" lang="en-US" altLang="en-US" sz="1000" b="0" i="0" u="none" strike="noStrike" cap="none" normalizeH="0" baseline="0" dirty="0">
                <a:ln>
                  <a:noFill/>
                </a:ln>
                <a:solidFill>
                  <a:schemeClr val="tx1"/>
                </a:solidFill>
                <a:effectLst/>
                <a:latin typeface="Arial Rounded MT Bold" panose="020F0704030504030204" pitchFamily="34" charset="0"/>
              </a:rPr>
              <a:t>), marble, 1867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1483869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54DE9A9-5CF7-4549-9026-6A88D82C286C}"/>
              </a:ext>
            </a:extLst>
          </p:cNvPr>
          <p:cNvSpPr>
            <a:spLocks noGrp="1"/>
          </p:cNvSpPr>
          <p:nvPr>
            <p:ph idx="1"/>
          </p:nvPr>
        </p:nvSpPr>
        <p:spPr/>
        <p:txBody>
          <a:bodyPr>
            <a:normAutofit/>
          </a:bodyPr>
          <a:lstStyle/>
          <a:p>
            <a:pPr marL="109728" indent="0" algn="ctr">
              <a:buNone/>
            </a:pPr>
            <a:r>
              <a:rPr lang="en-US" sz="6600" dirty="0"/>
              <a:t>What does</a:t>
            </a:r>
          </a:p>
          <a:p>
            <a:pPr marL="109728" indent="0" algn="ctr">
              <a:buNone/>
            </a:pPr>
            <a:r>
              <a:rPr lang="en-US" sz="6600" dirty="0"/>
              <a:t>“oppression”</a:t>
            </a:r>
          </a:p>
          <a:p>
            <a:pPr marL="109728" indent="0" algn="ctr">
              <a:buNone/>
            </a:pPr>
            <a:r>
              <a:rPr lang="en-US" sz="6600" dirty="0"/>
              <a:t>look like?</a:t>
            </a:r>
          </a:p>
        </p:txBody>
      </p:sp>
    </p:spTree>
    <p:extLst>
      <p:ext uri="{BB962C8B-B14F-4D97-AF65-F5344CB8AC3E}">
        <p14:creationId xmlns="" xmlns:p14="http://schemas.microsoft.com/office/powerpoint/2010/main" val="2900569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F0755CD-3943-4B50-8814-32FA0F04F0D1}"/>
              </a:ext>
            </a:extLst>
          </p:cNvPr>
          <p:cNvSpPr>
            <a:spLocks noGrp="1"/>
          </p:cNvSpPr>
          <p:nvPr>
            <p:ph idx="1"/>
          </p:nvPr>
        </p:nvSpPr>
        <p:spPr>
          <a:xfrm>
            <a:off x="457200" y="1219200"/>
            <a:ext cx="8229600" cy="4525963"/>
          </a:xfrm>
        </p:spPr>
        <p:txBody>
          <a:bodyPr/>
          <a:lstStyle/>
          <a:p>
            <a:r>
              <a:rPr lang="en-US" dirty="0"/>
              <a:t>Gift </a:t>
            </a:r>
            <a:r>
              <a:rPr lang="en-US" dirty="0" smtClean="0"/>
              <a:t>Game</a:t>
            </a:r>
          </a:p>
          <a:p>
            <a:r>
              <a:rPr lang="en-US" dirty="0" smtClean="0"/>
              <a:t>Machines</a:t>
            </a:r>
            <a:endParaRPr lang="en-US" dirty="0"/>
          </a:p>
          <a:p>
            <a:r>
              <a:rPr lang="en-US" dirty="0"/>
              <a:t>Statues</a:t>
            </a:r>
          </a:p>
          <a:p>
            <a:r>
              <a:rPr lang="en-US" dirty="0"/>
              <a:t>Museum of the </a:t>
            </a:r>
            <a:r>
              <a:rPr lang="en-US" dirty="0" err="1" smtClean="0"/>
              <a:t>Unspeakables</a:t>
            </a:r>
            <a:endParaRPr lang="en-US" dirty="0"/>
          </a:p>
        </p:txBody>
      </p:sp>
      <p:sp>
        <p:nvSpPr>
          <p:cNvPr id="3" name="Title 2">
            <a:extLst>
              <a:ext uri="{FF2B5EF4-FFF2-40B4-BE49-F238E27FC236}">
                <a16:creationId xmlns:a16="http://schemas.microsoft.com/office/drawing/2014/main" xmlns="" id="{7B717AD6-DC6E-4CDF-99A0-98565E9FF89A}"/>
              </a:ext>
            </a:extLst>
          </p:cNvPr>
          <p:cNvSpPr>
            <a:spLocks noGrp="1"/>
          </p:cNvSpPr>
          <p:nvPr>
            <p:ph type="title"/>
          </p:nvPr>
        </p:nvSpPr>
        <p:spPr/>
        <p:txBody>
          <a:bodyPr/>
          <a:lstStyle/>
          <a:p>
            <a:r>
              <a:rPr lang="en-US" dirty="0"/>
              <a:t>In vivo TO exercises</a:t>
            </a:r>
          </a:p>
        </p:txBody>
      </p:sp>
      <p:pic>
        <p:nvPicPr>
          <p:cNvPr id="4" name="Picture 3">
            <a:extLst>
              <a:ext uri="{FF2B5EF4-FFF2-40B4-BE49-F238E27FC236}">
                <a16:creationId xmlns:a16="http://schemas.microsoft.com/office/drawing/2014/main" xmlns="" id="{DE8EAFA9-BF46-4CEF-ACFC-5EA29CAAFB26}"/>
              </a:ext>
            </a:extLst>
          </p:cNvPr>
          <p:cNvPicPr>
            <a:picLocks noChangeAspect="1"/>
          </p:cNvPicPr>
          <p:nvPr/>
        </p:nvPicPr>
        <p:blipFill>
          <a:blip r:embed="rId2" cstate="print"/>
          <a:stretch>
            <a:fillRect/>
          </a:stretch>
        </p:blipFill>
        <p:spPr>
          <a:xfrm>
            <a:off x="4419600" y="3166872"/>
            <a:ext cx="3876675" cy="3215056"/>
          </a:xfrm>
          <a:prstGeom prst="rect">
            <a:avLst/>
          </a:prstGeom>
        </p:spPr>
      </p:pic>
      <p:pic>
        <p:nvPicPr>
          <p:cNvPr id="5" name="Picture 4">
            <a:extLst>
              <a:ext uri="{FF2B5EF4-FFF2-40B4-BE49-F238E27FC236}">
                <a16:creationId xmlns:a16="http://schemas.microsoft.com/office/drawing/2014/main" xmlns="" id="{E7E7D937-7223-46B3-865F-662A07B936F9}"/>
              </a:ext>
            </a:extLst>
          </p:cNvPr>
          <p:cNvPicPr>
            <a:picLocks noChangeAspect="1"/>
          </p:cNvPicPr>
          <p:nvPr/>
        </p:nvPicPr>
        <p:blipFill>
          <a:blip r:embed="rId3" cstate="print"/>
          <a:stretch>
            <a:fillRect/>
          </a:stretch>
        </p:blipFill>
        <p:spPr>
          <a:xfrm>
            <a:off x="1981200" y="3166872"/>
            <a:ext cx="1885950" cy="2779726"/>
          </a:xfrm>
          <a:prstGeom prst="rect">
            <a:avLst/>
          </a:prstGeom>
        </p:spPr>
      </p:pic>
      <p:sp>
        <p:nvSpPr>
          <p:cNvPr id="6" name="Rectangle 5"/>
          <p:cNvSpPr/>
          <p:nvPr/>
        </p:nvSpPr>
        <p:spPr>
          <a:xfrm>
            <a:off x="3891099" y="6443504"/>
            <a:ext cx="3159839" cy="246221"/>
          </a:xfrm>
          <a:prstGeom prst="rect">
            <a:avLst/>
          </a:prstGeom>
        </p:spPr>
        <p:txBody>
          <a:bodyPr wrap="none">
            <a:spAutoFit/>
          </a:bodyPr>
          <a:lstStyle/>
          <a:p>
            <a:r>
              <a:rPr lang="en-US" sz="1000" dirty="0" smtClean="0">
                <a:hlinkClick r:id="rId4"/>
              </a:rPr>
              <a:t>Retrieved from https</a:t>
            </a:r>
            <a:r>
              <a:rPr lang="en-US" sz="1000" dirty="0">
                <a:hlinkClick r:id="rId4"/>
              </a:rPr>
              <a:t>://youtu.be/tY7LsNRAz4w</a:t>
            </a:r>
            <a:r>
              <a:rPr lang="en-US" sz="1000" dirty="0"/>
              <a:t> </a:t>
            </a:r>
          </a:p>
        </p:txBody>
      </p:sp>
    </p:spTree>
    <p:extLst>
      <p:ext uri="{BB962C8B-B14F-4D97-AF65-F5344CB8AC3E}">
        <p14:creationId xmlns="" xmlns:p14="http://schemas.microsoft.com/office/powerpoint/2010/main" val="2536116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8C978A3-07E6-4E1A-A44C-D62EA73FEBEB}"/>
              </a:ext>
            </a:extLst>
          </p:cNvPr>
          <p:cNvSpPr>
            <a:spLocks noGrp="1"/>
          </p:cNvSpPr>
          <p:nvPr>
            <p:ph idx="1"/>
          </p:nvPr>
        </p:nvSpPr>
        <p:spPr>
          <a:xfrm>
            <a:off x="457200" y="1481328"/>
            <a:ext cx="8229600" cy="2404871"/>
          </a:xfrm>
        </p:spPr>
        <p:txBody>
          <a:bodyPr>
            <a:normAutofit fontScale="62500" lnSpcReduction="20000"/>
          </a:bodyPr>
          <a:lstStyle/>
          <a:p>
            <a:r>
              <a:rPr lang="en-US" b="1" dirty="0"/>
              <a:t>Mission</a:t>
            </a:r>
            <a:br>
              <a:rPr lang="en-US" b="1" dirty="0"/>
            </a:br>
            <a:r>
              <a:rPr lang="en-US" dirty="0"/>
              <a:t>A Window Between Worlds is dedicated to cultivating and supporting a network of transformative arts programs that empower individuals and communities impacted by violence and trauma.</a:t>
            </a:r>
          </a:p>
          <a:p>
            <a:r>
              <a:rPr lang="en-US" b="1" dirty="0"/>
              <a:t>Vision</a:t>
            </a:r>
            <a:br>
              <a:rPr lang="en-US" b="1" dirty="0"/>
            </a:br>
            <a:r>
              <a:rPr lang="en-US" dirty="0"/>
              <a:t>A Window Between Worlds views art as a catalyst to release trauma, build resilience and ignite social change.  When individuals create art in a safe community they can be heard and respected — replacing violence and shame with safety and hope.</a:t>
            </a:r>
          </a:p>
          <a:p>
            <a:r>
              <a:rPr lang="en-US" dirty="0"/>
              <a:t>Website: </a:t>
            </a:r>
            <a:r>
              <a:rPr lang="en-US" dirty="0">
                <a:hlinkClick r:id="rId2"/>
              </a:rPr>
              <a:t>http://awbw.org</a:t>
            </a:r>
            <a:r>
              <a:rPr lang="en-US" dirty="0"/>
              <a:t> </a:t>
            </a:r>
          </a:p>
          <a:p>
            <a:endParaRPr lang="en-US" dirty="0"/>
          </a:p>
        </p:txBody>
      </p:sp>
      <p:sp>
        <p:nvSpPr>
          <p:cNvPr id="3" name="Title 2">
            <a:extLst>
              <a:ext uri="{FF2B5EF4-FFF2-40B4-BE49-F238E27FC236}">
                <a16:creationId xmlns:a16="http://schemas.microsoft.com/office/drawing/2014/main" xmlns="" id="{C2A5567D-A960-4EEF-89BF-1C12EE43427B}"/>
              </a:ext>
            </a:extLst>
          </p:cNvPr>
          <p:cNvSpPr>
            <a:spLocks noGrp="1"/>
          </p:cNvSpPr>
          <p:nvPr>
            <p:ph type="title"/>
          </p:nvPr>
        </p:nvSpPr>
        <p:spPr/>
        <p:txBody>
          <a:bodyPr/>
          <a:lstStyle/>
          <a:p>
            <a:r>
              <a:rPr lang="en-US" dirty="0"/>
              <a:t>A Window Between Worlds </a:t>
            </a:r>
          </a:p>
        </p:txBody>
      </p:sp>
      <p:pic>
        <p:nvPicPr>
          <p:cNvPr id="4" name="Picture 3">
            <a:extLst>
              <a:ext uri="{FF2B5EF4-FFF2-40B4-BE49-F238E27FC236}">
                <a16:creationId xmlns:a16="http://schemas.microsoft.com/office/drawing/2014/main" xmlns="" id="{3286A581-E24C-465D-8CBB-1CF6B1EF0A0D}"/>
              </a:ext>
            </a:extLst>
          </p:cNvPr>
          <p:cNvPicPr>
            <a:picLocks noChangeAspect="1"/>
          </p:cNvPicPr>
          <p:nvPr/>
        </p:nvPicPr>
        <p:blipFill>
          <a:blip r:embed="rId3" cstate="print"/>
          <a:stretch>
            <a:fillRect/>
          </a:stretch>
        </p:blipFill>
        <p:spPr>
          <a:xfrm>
            <a:off x="2514600" y="4191000"/>
            <a:ext cx="5803033" cy="1990726"/>
          </a:xfrm>
          <a:prstGeom prst="rect">
            <a:avLst/>
          </a:prstGeom>
        </p:spPr>
      </p:pic>
    </p:spTree>
    <p:extLst>
      <p:ext uri="{BB962C8B-B14F-4D97-AF65-F5344CB8AC3E}">
        <p14:creationId xmlns="" xmlns:p14="http://schemas.microsoft.com/office/powerpoint/2010/main" val="4207380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Free TO resources</a:t>
            </a:r>
            <a:endParaRPr lang="en-US" dirty="0"/>
          </a:p>
        </p:txBody>
      </p:sp>
      <p:pic>
        <p:nvPicPr>
          <p:cNvPr id="4" name="Picture 3"/>
          <p:cNvPicPr>
            <a:picLocks noChangeAspect="1"/>
          </p:cNvPicPr>
          <p:nvPr/>
        </p:nvPicPr>
        <p:blipFill>
          <a:blip r:embed="rId2" cstate="print"/>
          <a:stretch>
            <a:fillRect/>
          </a:stretch>
        </p:blipFill>
        <p:spPr>
          <a:xfrm>
            <a:off x="4419600" y="1295400"/>
            <a:ext cx="3662362" cy="4652665"/>
          </a:xfrm>
          <a:prstGeom prst="rect">
            <a:avLst/>
          </a:prstGeom>
        </p:spPr>
      </p:pic>
      <p:pic>
        <p:nvPicPr>
          <p:cNvPr id="5" name="Picture 4"/>
          <p:cNvPicPr>
            <a:picLocks noChangeAspect="1"/>
          </p:cNvPicPr>
          <p:nvPr/>
        </p:nvPicPr>
        <p:blipFill>
          <a:blip r:embed="rId3" cstate="print"/>
          <a:stretch>
            <a:fillRect/>
          </a:stretch>
        </p:blipFill>
        <p:spPr>
          <a:xfrm>
            <a:off x="304800" y="1275806"/>
            <a:ext cx="3854405" cy="4395787"/>
          </a:xfrm>
          <a:prstGeom prst="rect">
            <a:avLst/>
          </a:prstGeom>
        </p:spPr>
      </p:pic>
    </p:spTree>
    <p:extLst>
      <p:ext uri="{BB962C8B-B14F-4D97-AF65-F5344CB8AC3E}">
        <p14:creationId xmlns="" xmlns:p14="http://schemas.microsoft.com/office/powerpoint/2010/main" val="3627268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1D5103F-6BA7-47C2-AD1B-A7EB91780231}"/>
              </a:ext>
            </a:extLst>
          </p:cNvPr>
          <p:cNvSpPr>
            <a:spLocks noGrp="1"/>
          </p:cNvSpPr>
          <p:nvPr>
            <p:ph idx="1"/>
          </p:nvPr>
        </p:nvSpPr>
        <p:spPr/>
        <p:txBody>
          <a:bodyPr/>
          <a:lstStyle/>
          <a:p>
            <a:r>
              <a:rPr lang="en-US" dirty="0" smtClean="0"/>
              <a:t>How may these exercises assist in approaching:</a:t>
            </a:r>
          </a:p>
          <a:p>
            <a:pPr lvl="1"/>
            <a:r>
              <a:rPr lang="en-US" dirty="0" smtClean="0"/>
              <a:t>Conflict</a:t>
            </a:r>
          </a:p>
          <a:p>
            <a:pPr lvl="1"/>
            <a:r>
              <a:rPr lang="en-US" dirty="0" smtClean="0"/>
              <a:t>Suicidality</a:t>
            </a:r>
          </a:p>
          <a:p>
            <a:pPr lvl="1"/>
            <a:r>
              <a:rPr lang="en-US" dirty="0" smtClean="0"/>
              <a:t>Addiction</a:t>
            </a:r>
          </a:p>
          <a:p>
            <a:r>
              <a:rPr lang="en-US" dirty="0" smtClean="0"/>
              <a:t>Thoughts</a:t>
            </a:r>
          </a:p>
          <a:p>
            <a:r>
              <a:rPr lang="en-US" dirty="0" smtClean="0"/>
              <a:t>Wonders</a:t>
            </a:r>
          </a:p>
          <a:p>
            <a:r>
              <a:rPr lang="en-US" dirty="0" smtClean="0"/>
              <a:t>Observations</a:t>
            </a:r>
            <a:endParaRPr lang="en-US" dirty="0"/>
          </a:p>
        </p:txBody>
      </p:sp>
      <p:sp>
        <p:nvSpPr>
          <p:cNvPr id="3" name="Title 2">
            <a:extLst>
              <a:ext uri="{FF2B5EF4-FFF2-40B4-BE49-F238E27FC236}">
                <a16:creationId xmlns:a16="http://schemas.microsoft.com/office/drawing/2014/main" xmlns="" id="{6B5224AF-26AA-4851-B504-035E96AE79B1}"/>
              </a:ext>
            </a:extLst>
          </p:cNvPr>
          <p:cNvSpPr>
            <a:spLocks noGrp="1"/>
          </p:cNvSpPr>
          <p:nvPr>
            <p:ph type="title"/>
          </p:nvPr>
        </p:nvSpPr>
        <p:spPr/>
        <p:txBody>
          <a:bodyPr/>
          <a:lstStyle/>
          <a:p>
            <a:r>
              <a:rPr lang="en-US" dirty="0"/>
              <a:t>Discussion</a:t>
            </a:r>
          </a:p>
        </p:txBody>
      </p:sp>
    </p:spTree>
    <p:extLst>
      <p:ext uri="{BB962C8B-B14F-4D97-AF65-F5344CB8AC3E}">
        <p14:creationId xmlns="" xmlns:p14="http://schemas.microsoft.com/office/powerpoint/2010/main" val="3838012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C8BB2D1-468C-44E7-99FC-478F68CA4932}"/>
              </a:ext>
            </a:extLst>
          </p:cNvPr>
          <p:cNvSpPr>
            <a:spLocks noGrp="1"/>
          </p:cNvSpPr>
          <p:nvPr>
            <p:ph idx="1"/>
          </p:nvPr>
        </p:nvSpPr>
        <p:spPr>
          <a:xfrm>
            <a:off x="457200" y="1371600"/>
            <a:ext cx="8229600" cy="4830762"/>
          </a:xfrm>
        </p:spPr>
        <p:txBody>
          <a:bodyPr>
            <a:normAutofit fontScale="85000" lnSpcReduction="20000"/>
          </a:bodyPr>
          <a:lstStyle/>
          <a:p>
            <a:r>
              <a:rPr lang="en-US" dirty="0"/>
              <a:t>A Window Between </a:t>
            </a:r>
            <a:r>
              <a:rPr lang="en-US" dirty="0" smtClean="0"/>
              <a:t>Worlds. </a:t>
            </a:r>
            <a:r>
              <a:rPr lang="en-US" dirty="0"/>
              <a:t>(2014). Windows Theatre of the Oppressed Community Gathering. Retrieved from </a:t>
            </a:r>
            <a:r>
              <a:rPr lang="en-US" dirty="0">
                <a:hlinkClick r:id="rId3"/>
              </a:rPr>
              <a:t>https://youtu.be/tY7LsNRAz4w</a:t>
            </a:r>
            <a:r>
              <a:rPr lang="en-US" dirty="0"/>
              <a:t> </a:t>
            </a:r>
          </a:p>
          <a:p>
            <a:r>
              <a:rPr lang="en-US" dirty="0" smtClean="0"/>
              <a:t>Cuddy</a:t>
            </a:r>
            <a:r>
              <a:rPr lang="en-US" dirty="0"/>
              <a:t>, Amy. (2012). Your body language may shape who you are. TED Talk retrieved from </a:t>
            </a:r>
            <a:r>
              <a:rPr lang="en-US" dirty="0">
                <a:hlinkClick r:id="rId4"/>
              </a:rPr>
              <a:t>https://www.ted.com/talks/amy_cuddy_your_body_language_shapes_who_you_are/transcript?language=en#t-786345</a:t>
            </a:r>
            <a:r>
              <a:rPr lang="en-US" dirty="0"/>
              <a:t> </a:t>
            </a:r>
          </a:p>
          <a:p>
            <a:r>
              <a:rPr lang="en-US" dirty="0" err="1" smtClean="0"/>
              <a:t>Reyner</a:t>
            </a:r>
            <a:r>
              <a:rPr lang="en-US" dirty="0"/>
              <a:t>, A. (2015). How art heals us. Retrieved from </a:t>
            </a:r>
            <a:r>
              <a:rPr lang="en-US" dirty="0">
                <a:hlinkClick r:id="rId5"/>
              </a:rPr>
              <a:t>http://</a:t>
            </a:r>
            <a:r>
              <a:rPr lang="en-US" dirty="0" smtClean="0">
                <a:hlinkClick r:id="rId5"/>
              </a:rPr>
              <a:t>www.care.uci.edu/docs/How-Art-Heals_AWBW.pdf</a:t>
            </a:r>
            <a:r>
              <a:rPr lang="en-US" dirty="0" smtClean="0"/>
              <a:t> </a:t>
            </a:r>
          </a:p>
          <a:p>
            <a:r>
              <a:rPr lang="en-US" dirty="0" smtClean="0"/>
              <a:t>SAMHSA. (2012). The ABCs of trauma informed care. </a:t>
            </a:r>
            <a:r>
              <a:rPr lang="en-US" dirty="0"/>
              <a:t>Retrieved from </a:t>
            </a:r>
            <a:r>
              <a:rPr lang="en-US" dirty="0">
                <a:hlinkClick r:id="rId6"/>
              </a:rPr>
              <a:t>https://</a:t>
            </a:r>
            <a:r>
              <a:rPr lang="en-US" dirty="0" smtClean="0">
                <a:hlinkClick r:id="rId6"/>
              </a:rPr>
              <a:t>www.integration.samhsa.gov/mai-coc-grantees-online-community/ABCs_of_Trauma-New.pdf</a:t>
            </a:r>
            <a:r>
              <a:rPr lang="en-US" dirty="0" smtClean="0"/>
              <a:t>  </a:t>
            </a:r>
            <a:endParaRPr lang="en-US" dirty="0"/>
          </a:p>
        </p:txBody>
      </p:sp>
      <p:sp>
        <p:nvSpPr>
          <p:cNvPr id="3" name="Title 2">
            <a:extLst>
              <a:ext uri="{FF2B5EF4-FFF2-40B4-BE49-F238E27FC236}">
                <a16:creationId xmlns:a16="http://schemas.microsoft.com/office/drawing/2014/main" xmlns="" id="{51DBAE45-30B4-45FF-9FD6-BB1D4987060F}"/>
              </a:ext>
            </a:extLst>
          </p:cNvPr>
          <p:cNvSpPr>
            <a:spLocks noGrp="1"/>
          </p:cNvSpPr>
          <p:nvPr>
            <p:ph type="title"/>
          </p:nvPr>
        </p:nvSpPr>
        <p:spPr/>
        <p:txBody>
          <a:bodyPr/>
          <a:lstStyle/>
          <a:p>
            <a:r>
              <a:rPr lang="en-US" dirty="0"/>
              <a:t>Works cited	</a:t>
            </a:r>
          </a:p>
        </p:txBody>
      </p:sp>
    </p:spTree>
    <p:extLst>
      <p:ext uri="{BB962C8B-B14F-4D97-AF65-F5344CB8AC3E}">
        <p14:creationId xmlns="" xmlns:p14="http://schemas.microsoft.com/office/powerpoint/2010/main" val="3797441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Thank you!</a:t>
            </a:r>
          </a:p>
        </p:txBody>
      </p:sp>
      <p:sp>
        <p:nvSpPr>
          <p:cNvPr id="7" name="Content Placeholder 6"/>
          <p:cNvSpPr>
            <a:spLocks noGrp="1"/>
          </p:cNvSpPr>
          <p:nvPr>
            <p:ph sz="quarter" idx="2"/>
          </p:nvPr>
        </p:nvSpPr>
        <p:spPr>
          <a:xfrm>
            <a:off x="381000" y="1444294"/>
            <a:ext cx="4876800" cy="4880305"/>
          </a:xfrm>
        </p:spPr>
        <p:txBody>
          <a:bodyPr>
            <a:normAutofit/>
          </a:bodyPr>
          <a:lstStyle/>
          <a:p>
            <a:r>
              <a:rPr lang="en-US" dirty="0"/>
              <a:t>Daniel </a:t>
            </a:r>
            <a:r>
              <a:rPr lang="en-US" dirty="0" smtClean="0"/>
              <a:t>Domaguin</a:t>
            </a:r>
            <a:endParaRPr lang="en-US" dirty="0"/>
          </a:p>
          <a:p>
            <a:pPr lvl="1"/>
            <a:r>
              <a:rPr lang="en-US" sz="2400" dirty="0"/>
              <a:t>Behavioral Health Clinical Manager</a:t>
            </a:r>
          </a:p>
          <a:p>
            <a:pPr lvl="1"/>
            <a:r>
              <a:rPr lang="en-US" sz="2400" dirty="0" smtClean="0"/>
              <a:t>(</a:t>
            </a:r>
            <a:r>
              <a:rPr lang="en-US" sz="2400" dirty="0"/>
              <a:t>916) 929.9761 </a:t>
            </a:r>
            <a:r>
              <a:rPr lang="en-US" sz="2400" dirty="0" smtClean="0"/>
              <a:t>x1516</a:t>
            </a:r>
          </a:p>
          <a:p>
            <a:pPr lvl="1"/>
            <a:r>
              <a:rPr lang="en-US" sz="2400" dirty="0" smtClean="0">
                <a:hlinkClick r:id="rId3"/>
              </a:rPr>
              <a:t>ddomaguin@crihb.org</a:t>
            </a:r>
            <a:r>
              <a:rPr lang="en-US" sz="2400" dirty="0" smtClean="0"/>
              <a:t> </a:t>
            </a:r>
          </a:p>
          <a:p>
            <a:pPr marL="393192" lvl="1" indent="0">
              <a:buNone/>
            </a:pPr>
            <a:endParaRPr lang="en-US" sz="2400" dirty="0" smtClean="0"/>
          </a:p>
          <a:p>
            <a:r>
              <a:rPr lang="en-US" dirty="0" smtClean="0"/>
              <a:t>Deborah Kawkeka (Kickapoo)</a:t>
            </a:r>
          </a:p>
          <a:p>
            <a:pPr lvl="1"/>
            <a:r>
              <a:rPr lang="en-US" sz="2400" dirty="0" smtClean="0"/>
              <a:t>Training Coordinator</a:t>
            </a:r>
          </a:p>
          <a:p>
            <a:pPr lvl="1"/>
            <a:r>
              <a:rPr lang="en-US" sz="2400" dirty="0" smtClean="0"/>
              <a:t>(916) 929.9761 x1514</a:t>
            </a:r>
          </a:p>
          <a:p>
            <a:pPr lvl="1"/>
            <a:r>
              <a:rPr lang="en-US" sz="2400" dirty="0" smtClean="0">
                <a:hlinkClick r:id="rId4"/>
              </a:rPr>
              <a:t>dkawkeka@crihb.org</a:t>
            </a:r>
            <a:r>
              <a:rPr lang="en-US" sz="2400" dirty="0" smtClean="0"/>
              <a:t> </a:t>
            </a:r>
          </a:p>
          <a:p>
            <a:endParaRPr lang="en-US" dirty="0"/>
          </a:p>
          <a:p>
            <a:endParaRPr lang="en-US" dirty="0"/>
          </a:p>
          <a:p>
            <a:pPr marL="109728" indent="0">
              <a:buNone/>
            </a:pPr>
            <a:endParaRPr lang="en-US" dirty="0"/>
          </a:p>
        </p:txBody>
      </p:sp>
      <p:pic>
        <p:nvPicPr>
          <p:cNvPr id="8" name="Picture 2" descr="https://www.crihb.org/wp-content/uploads/2015/04/IMG_3770-934x1024.jpg">
            <a:extLst>
              <a:ext uri="{FF2B5EF4-FFF2-40B4-BE49-F238E27FC236}">
                <a16:creationId xmlns:a16="http://schemas.microsoft.com/office/drawing/2014/main" xmlns="" id="{D40FA5D6-7EC9-4A17-A783-87B5D3816DFD}"/>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52197" y="1676400"/>
            <a:ext cx="3210654" cy="35203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03124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EE872C8-517D-4C1F-9892-802E72D769C8}"/>
              </a:ext>
            </a:extLst>
          </p:cNvPr>
          <p:cNvSpPr>
            <a:spLocks noGrp="1"/>
          </p:cNvSpPr>
          <p:nvPr>
            <p:ph idx="1"/>
          </p:nvPr>
        </p:nvSpPr>
        <p:spPr>
          <a:xfrm>
            <a:off x="457200" y="1481328"/>
            <a:ext cx="8229600" cy="3319272"/>
          </a:xfrm>
        </p:spPr>
        <p:txBody>
          <a:bodyPr>
            <a:normAutofit fontScale="92500"/>
          </a:bodyPr>
          <a:lstStyle/>
          <a:p>
            <a:pPr marL="624078" indent="-514350">
              <a:buFont typeface="+mj-lt"/>
              <a:buAutoNum type="arabicParenR"/>
            </a:pPr>
            <a:r>
              <a:rPr lang="en-US" dirty="0" smtClean="0"/>
              <a:t>Understand </a:t>
            </a:r>
            <a:r>
              <a:rPr lang="en-US" dirty="0"/>
              <a:t>the benefits of integrating embodied art into behavioral health treatment, particularly for conflict, suicide prevention and addiction </a:t>
            </a:r>
            <a:endParaRPr lang="en-US" dirty="0" smtClean="0"/>
          </a:p>
          <a:p>
            <a:pPr marL="624078" indent="-514350">
              <a:buFont typeface="+mj-lt"/>
              <a:buAutoNum type="arabicParenR"/>
            </a:pPr>
            <a:r>
              <a:rPr lang="en-US" dirty="0" smtClean="0"/>
              <a:t>Implement </a:t>
            </a:r>
            <a:r>
              <a:rPr lang="en-US" dirty="0"/>
              <a:t>at least three Theatre of the Oppressed techniques into treatment practice </a:t>
            </a:r>
            <a:endParaRPr lang="en-US" dirty="0" smtClean="0"/>
          </a:p>
          <a:p>
            <a:pPr marL="624078" indent="-514350">
              <a:buFont typeface="+mj-lt"/>
              <a:buAutoNum type="arabicParenR"/>
            </a:pPr>
            <a:r>
              <a:rPr lang="en-US" dirty="0" smtClean="0"/>
              <a:t>Explore </a:t>
            </a:r>
            <a:r>
              <a:rPr lang="en-US" dirty="0"/>
              <a:t>the </a:t>
            </a:r>
            <a:r>
              <a:rPr lang="en-US" dirty="0" smtClean="0"/>
              <a:t>theoretical </a:t>
            </a:r>
            <a:r>
              <a:rPr lang="en-US" dirty="0"/>
              <a:t>and historical foundations of Theatre of the Oppressed</a:t>
            </a:r>
          </a:p>
        </p:txBody>
      </p:sp>
      <p:sp>
        <p:nvSpPr>
          <p:cNvPr id="3" name="Title 2">
            <a:extLst>
              <a:ext uri="{FF2B5EF4-FFF2-40B4-BE49-F238E27FC236}">
                <a16:creationId xmlns:a16="http://schemas.microsoft.com/office/drawing/2014/main" xmlns="" id="{3BA0171F-FABB-436C-917D-BC3FCDD6B944}"/>
              </a:ext>
            </a:extLst>
          </p:cNvPr>
          <p:cNvSpPr>
            <a:spLocks noGrp="1"/>
          </p:cNvSpPr>
          <p:nvPr>
            <p:ph type="title"/>
          </p:nvPr>
        </p:nvSpPr>
        <p:spPr/>
        <p:txBody>
          <a:bodyPr/>
          <a:lstStyle/>
          <a:p>
            <a:r>
              <a:rPr lang="en-US" dirty="0"/>
              <a:t>Objectives</a:t>
            </a:r>
          </a:p>
        </p:txBody>
      </p:sp>
    </p:spTree>
    <p:extLst>
      <p:ext uri="{BB962C8B-B14F-4D97-AF65-F5344CB8AC3E}">
        <p14:creationId xmlns="" xmlns:p14="http://schemas.microsoft.com/office/powerpoint/2010/main" val="1364975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43B739F-FA38-4886-B264-F90FCB079DF0}"/>
              </a:ext>
            </a:extLst>
          </p:cNvPr>
          <p:cNvSpPr>
            <a:spLocks noGrp="1"/>
          </p:cNvSpPr>
          <p:nvPr>
            <p:ph idx="1"/>
          </p:nvPr>
        </p:nvSpPr>
        <p:spPr/>
        <p:txBody>
          <a:bodyPr>
            <a:normAutofit fontScale="92500" lnSpcReduction="20000"/>
          </a:bodyPr>
          <a:lstStyle/>
          <a:p>
            <a:r>
              <a:rPr lang="en-US" dirty="0"/>
              <a:t>To provide effective services, we need to understand the life situations that may be contributing to the person’s current life problems</a:t>
            </a:r>
          </a:p>
          <a:p>
            <a:r>
              <a:rPr lang="en-US" dirty="0"/>
              <a:t>Many current problems faced by the people we serve may be related to traumatic life experiences</a:t>
            </a:r>
          </a:p>
          <a:p>
            <a:r>
              <a:rPr lang="en-US" dirty="0"/>
              <a:t>People who have </a:t>
            </a:r>
            <a:r>
              <a:rPr lang="en-US" dirty="0" smtClean="0"/>
              <a:t>experienced </a:t>
            </a:r>
            <a:r>
              <a:rPr lang="en-US" dirty="0"/>
              <a:t>traumatic life events may be very sensitive to situations that remind them of the people, places, or things involved in their traumatic event</a:t>
            </a:r>
          </a:p>
          <a:p>
            <a:pPr lvl="1"/>
            <a:r>
              <a:rPr lang="en-US" dirty="0"/>
              <a:t>These reminders (triggers) may cause a person to relive the trauma and view our setting/organization as a source of distress rather than a place of healing and wellness</a:t>
            </a:r>
          </a:p>
        </p:txBody>
      </p:sp>
      <p:sp>
        <p:nvSpPr>
          <p:cNvPr id="3" name="Title 2">
            <a:extLst>
              <a:ext uri="{FF2B5EF4-FFF2-40B4-BE49-F238E27FC236}">
                <a16:creationId xmlns:a16="http://schemas.microsoft.com/office/drawing/2014/main" xmlns="" id="{C219227C-3A57-4CD0-A67A-78BF556A57FD}"/>
              </a:ext>
            </a:extLst>
          </p:cNvPr>
          <p:cNvSpPr>
            <a:spLocks noGrp="1"/>
          </p:cNvSpPr>
          <p:nvPr>
            <p:ph type="title"/>
          </p:nvPr>
        </p:nvSpPr>
        <p:spPr/>
        <p:txBody>
          <a:bodyPr>
            <a:normAutofit fontScale="90000"/>
          </a:bodyPr>
          <a:lstStyle/>
          <a:p>
            <a:r>
              <a:rPr lang="en-US" dirty="0"/>
              <a:t>Why is understanding trauma important? </a:t>
            </a:r>
            <a:r>
              <a:rPr lang="en-US" sz="1600" dirty="0"/>
              <a:t>(SAMHSA, 2012)</a:t>
            </a:r>
          </a:p>
        </p:txBody>
      </p:sp>
    </p:spTree>
    <p:extLst>
      <p:ext uri="{BB962C8B-B14F-4D97-AF65-F5344CB8AC3E}">
        <p14:creationId xmlns="" xmlns:p14="http://schemas.microsoft.com/office/powerpoint/2010/main" val="2306629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AB6EDEDE-40C3-46EE-AE72-0DD51A83A7CD}"/>
              </a:ext>
            </a:extLst>
          </p:cNvPr>
          <p:cNvGraphicFramePr>
            <a:graphicFrameLocks noGrp="1"/>
          </p:cNvGraphicFramePr>
          <p:nvPr>
            <p:ph idx="1"/>
            <p:extLst>
              <p:ext uri="{D42A27DB-BD31-4B8C-83A1-F6EECF244321}">
                <p14:modId xmlns="" xmlns:p14="http://schemas.microsoft.com/office/powerpoint/2010/main" val="1783643087"/>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085AD1AB-21E6-4606-B27B-60AD0C0DB744}"/>
              </a:ext>
            </a:extLst>
          </p:cNvPr>
          <p:cNvSpPr>
            <a:spLocks noGrp="1"/>
          </p:cNvSpPr>
          <p:nvPr>
            <p:ph type="title"/>
          </p:nvPr>
        </p:nvSpPr>
        <p:spPr/>
        <p:txBody>
          <a:bodyPr>
            <a:normAutofit fontScale="90000"/>
          </a:bodyPr>
          <a:lstStyle/>
          <a:p>
            <a:r>
              <a:rPr lang="en-US" dirty="0"/>
              <a:t>Non-trauma vs trauma informed</a:t>
            </a:r>
          </a:p>
        </p:txBody>
      </p:sp>
    </p:spTree>
    <p:extLst>
      <p:ext uri="{BB962C8B-B14F-4D97-AF65-F5344CB8AC3E}">
        <p14:creationId xmlns="" xmlns:p14="http://schemas.microsoft.com/office/powerpoint/2010/main" val="3686826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 xmlns:p14="http://schemas.microsoft.com/office/powerpoint/2010/main" val="3631192101"/>
              </p:ext>
            </p:extLst>
          </p:nvPr>
        </p:nvGraphicFramePr>
        <p:xfrm>
          <a:off x="1524000" y="457200"/>
          <a:ext cx="6096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891610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54DE9A9-5CF7-4549-9026-6A88D82C286C}"/>
              </a:ext>
            </a:extLst>
          </p:cNvPr>
          <p:cNvSpPr>
            <a:spLocks noGrp="1"/>
          </p:cNvSpPr>
          <p:nvPr>
            <p:ph idx="1"/>
          </p:nvPr>
        </p:nvSpPr>
        <p:spPr>
          <a:xfrm>
            <a:off x="0" y="1676400"/>
            <a:ext cx="9144000" cy="3581400"/>
          </a:xfrm>
        </p:spPr>
        <p:txBody>
          <a:bodyPr>
            <a:normAutofit/>
          </a:bodyPr>
          <a:lstStyle/>
          <a:p>
            <a:pPr marL="109728" indent="0" algn="ctr">
              <a:buNone/>
            </a:pPr>
            <a:r>
              <a:rPr lang="en-US" sz="5400" dirty="0"/>
              <a:t>How </a:t>
            </a:r>
            <a:r>
              <a:rPr lang="en-US" sz="5400" dirty="0" smtClean="0"/>
              <a:t>can creative arts expression,</a:t>
            </a:r>
            <a:endParaRPr lang="en-US" sz="5400" dirty="0"/>
          </a:p>
          <a:p>
            <a:pPr marL="109728" indent="0" algn="ctr">
              <a:buNone/>
            </a:pPr>
            <a:r>
              <a:rPr lang="en-US" sz="5300" dirty="0" smtClean="0"/>
              <a:t>embodied art in particular, </a:t>
            </a:r>
          </a:p>
          <a:p>
            <a:pPr marL="109728" indent="0" algn="ctr">
              <a:buNone/>
            </a:pPr>
            <a:r>
              <a:rPr lang="en-US" sz="5400" dirty="0" smtClean="0"/>
              <a:t>be </a:t>
            </a:r>
            <a:r>
              <a:rPr lang="en-US" sz="5400" b="1" i="1" dirty="0"/>
              <a:t>trauma informed</a:t>
            </a:r>
            <a:r>
              <a:rPr lang="en-US" sz="5400" dirty="0"/>
              <a:t>?</a:t>
            </a:r>
          </a:p>
        </p:txBody>
      </p:sp>
    </p:spTree>
    <p:extLst>
      <p:ext uri="{BB962C8B-B14F-4D97-AF65-F5344CB8AC3E}">
        <p14:creationId xmlns="" xmlns:p14="http://schemas.microsoft.com/office/powerpoint/2010/main" val="1240152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6677069E-3F16-4905-A8EA-43F8E7CFDB7B}"/>
              </a:ext>
            </a:extLst>
          </p:cNvPr>
          <p:cNvSpPr/>
          <p:nvPr/>
        </p:nvSpPr>
        <p:spPr>
          <a:xfrm>
            <a:off x="1143000" y="4145280"/>
            <a:ext cx="6400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C831C2F6-93AB-4E31-AF26-5EBC75D9A0DA}"/>
              </a:ext>
            </a:extLst>
          </p:cNvPr>
          <p:cNvSpPr/>
          <p:nvPr/>
        </p:nvSpPr>
        <p:spPr>
          <a:xfrm>
            <a:off x="1828800" y="2316480"/>
            <a:ext cx="1752600" cy="274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88DB3DC3-3368-4350-800C-47E8C86C9ECF}"/>
              </a:ext>
            </a:extLst>
          </p:cNvPr>
          <p:cNvSpPr/>
          <p:nvPr/>
        </p:nvSpPr>
        <p:spPr>
          <a:xfrm>
            <a:off x="2133600" y="274320"/>
            <a:ext cx="2438400" cy="259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CF2335AE-B160-48BF-ABF4-288D2E0F80CF}"/>
              </a:ext>
            </a:extLst>
          </p:cNvPr>
          <p:cNvSpPr/>
          <p:nvPr/>
        </p:nvSpPr>
        <p:spPr>
          <a:xfrm>
            <a:off x="3352800" y="533400"/>
            <a:ext cx="35052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C862B35-D30E-4497-B8DB-EC7FBAC7E11F}"/>
              </a:ext>
            </a:extLst>
          </p:cNvPr>
          <p:cNvSpPr>
            <a:spLocks noGrp="1"/>
          </p:cNvSpPr>
          <p:nvPr>
            <p:ph type="title"/>
          </p:nvPr>
        </p:nvSpPr>
        <p:spPr/>
        <p:txBody>
          <a:bodyPr/>
          <a:lstStyle/>
          <a:p>
            <a:r>
              <a:rPr lang="en-US" dirty="0"/>
              <a:t>Anna </a:t>
            </a:r>
            <a:r>
              <a:rPr lang="en-US" dirty="0" err="1"/>
              <a:t>Reyner</a:t>
            </a:r>
            <a:r>
              <a:rPr lang="en-US" dirty="0"/>
              <a:t>, MA</a:t>
            </a:r>
          </a:p>
        </p:txBody>
      </p:sp>
      <p:sp>
        <p:nvSpPr>
          <p:cNvPr id="3" name="Text Placeholder 2">
            <a:extLst>
              <a:ext uri="{FF2B5EF4-FFF2-40B4-BE49-F238E27FC236}">
                <a16:creationId xmlns:a16="http://schemas.microsoft.com/office/drawing/2014/main" xmlns="" id="{D02A6EAB-CE96-4D8B-81C6-761112B227DC}"/>
              </a:ext>
            </a:extLst>
          </p:cNvPr>
          <p:cNvSpPr>
            <a:spLocks noGrp="1"/>
          </p:cNvSpPr>
          <p:nvPr>
            <p:ph type="body" idx="2"/>
          </p:nvPr>
        </p:nvSpPr>
        <p:spPr/>
        <p:txBody>
          <a:bodyPr/>
          <a:lstStyle/>
          <a:p>
            <a:r>
              <a:rPr lang="en-US" dirty="0"/>
              <a:t>From the essay “How Art Heals Us”</a:t>
            </a:r>
          </a:p>
        </p:txBody>
      </p:sp>
      <p:sp>
        <p:nvSpPr>
          <p:cNvPr id="4" name="Content Placeholder 3">
            <a:extLst>
              <a:ext uri="{FF2B5EF4-FFF2-40B4-BE49-F238E27FC236}">
                <a16:creationId xmlns:a16="http://schemas.microsoft.com/office/drawing/2014/main" xmlns="" id="{AB0A9AD2-3748-4A27-A64E-B4B893D67C13}"/>
              </a:ext>
            </a:extLst>
          </p:cNvPr>
          <p:cNvSpPr>
            <a:spLocks noGrp="1"/>
          </p:cNvSpPr>
          <p:nvPr>
            <p:ph sz="half" idx="1"/>
          </p:nvPr>
        </p:nvSpPr>
        <p:spPr>
          <a:xfrm>
            <a:off x="915392" y="304800"/>
            <a:ext cx="7479792" cy="4572000"/>
          </a:xfrm>
        </p:spPr>
        <p:txBody>
          <a:bodyPr>
            <a:normAutofit fontScale="62500" lnSpcReduction="20000"/>
          </a:bodyPr>
          <a:lstStyle/>
          <a:p>
            <a:pPr marL="109728" indent="0">
              <a:buNone/>
            </a:pPr>
            <a:r>
              <a:rPr lang="en-US" dirty="0"/>
              <a:t>“Art is a safe way to express our feelings; it helps us express ourselves slowly and at our own pace. Art goes beyond words and tells our story for us. It helps us delve into our true selves and express our pains and heartaches that language does not have the ability or power to convey. </a:t>
            </a:r>
          </a:p>
          <a:p>
            <a:pPr marL="109728" indent="0">
              <a:buNone/>
            </a:pPr>
            <a:endParaRPr lang="en-US" dirty="0"/>
          </a:p>
          <a:p>
            <a:pPr marL="109728" indent="0">
              <a:buNone/>
            </a:pPr>
            <a:r>
              <a:rPr lang="en-US" dirty="0"/>
              <a:t>Feelings that stem from trauma, violence, or abuse are often overwhelming and words alone rarely capture or convey their true intensity. Pictures tell us far more than words can ever express. Tapping into our artistic selves and creative mind can help provide a whole world of self-discovery. </a:t>
            </a:r>
          </a:p>
          <a:p>
            <a:pPr marL="109728" indent="0">
              <a:buNone/>
            </a:pPr>
            <a:endParaRPr lang="en-US" dirty="0"/>
          </a:p>
          <a:p>
            <a:pPr marL="109728" indent="0">
              <a:buNone/>
            </a:pPr>
            <a:r>
              <a:rPr lang="en-US" dirty="0"/>
              <a:t>Art is the best healing tool possible when we are feeling emotions that are too painful, too deep, too hidden to access—much less to express.”</a:t>
            </a:r>
          </a:p>
        </p:txBody>
      </p:sp>
    </p:spTree>
    <p:extLst>
      <p:ext uri="{BB962C8B-B14F-4D97-AF65-F5344CB8AC3E}">
        <p14:creationId xmlns="" xmlns:p14="http://schemas.microsoft.com/office/powerpoint/2010/main" val="248873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2C611D9-167F-4D45-81D9-E4BF819F5D6E}"/>
              </a:ext>
            </a:extLst>
          </p:cNvPr>
          <p:cNvSpPr>
            <a:spLocks noGrp="1"/>
          </p:cNvSpPr>
          <p:nvPr>
            <p:ph idx="1"/>
          </p:nvPr>
        </p:nvSpPr>
        <p:spPr/>
        <p:txBody>
          <a:bodyPr/>
          <a:lstStyle/>
          <a:p>
            <a:pPr fontAlgn="t"/>
            <a:r>
              <a:rPr lang="en-US" dirty="0"/>
              <a:t>Recognizes difficulty in dealing with trauma and its symptoms</a:t>
            </a:r>
          </a:p>
          <a:p>
            <a:pPr lvl="1" fontAlgn="t"/>
            <a:r>
              <a:rPr lang="en-US" dirty="0"/>
              <a:t>Client can go at their own pace</a:t>
            </a:r>
          </a:p>
          <a:p>
            <a:pPr fontAlgn="t"/>
            <a:r>
              <a:rPr lang="en-US" dirty="0"/>
              <a:t>Is client-focused and -centered: provider may not exhibit power/control over client</a:t>
            </a:r>
          </a:p>
          <a:p>
            <a:pPr lvl="1" fontAlgn="t"/>
            <a:r>
              <a:rPr lang="en-US" dirty="0"/>
              <a:t>“You must do BLANK treatment”</a:t>
            </a:r>
          </a:p>
          <a:p>
            <a:pPr fontAlgn="t"/>
            <a:r>
              <a:rPr lang="en-US" dirty="0"/>
              <a:t>The creation of art can be a collaborative, back-and-forth, shared process between provider and client</a:t>
            </a:r>
          </a:p>
          <a:p>
            <a:endParaRPr lang="en-US" dirty="0"/>
          </a:p>
        </p:txBody>
      </p:sp>
      <p:sp>
        <p:nvSpPr>
          <p:cNvPr id="3" name="Title 2">
            <a:extLst>
              <a:ext uri="{FF2B5EF4-FFF2-40B4-BE49-F238E27FC236}">
                <a16:creationId xmlns:a16="http://schemas.microsoft.com/office/drawing/2014/main" xmlns="" id="{4BE64917-EA51-44B3-AD2E-C0B63ECF2726}"/>
              </a:ext>
            </a:extLst>
          </p:cNvPr>
          <p:cNvSpPr>
            <a:spLocks noGrp="1"/>
          </p:cNvSpPr>
          <p:nvPr>
            <p:ph type="title"/>
          </p:nvPr>
        </p:nvSpPr>
        <p:spPr/>
        <p:txBody>
          <a:bodyPr>
            <a:normAutofit fontScale="90000"/>
          </a:bodyPr>
          <a:lstStyle/>
          <a:p>
            <a:r>
              <a:rPr lang="en-US" dirty="0" smtClean="0"/>
              <a:t>Creative arts </a:t>
            </a:r>
            <a:r>
              <a:rPr lang="en-US" dirty="0"/>
              <a:t>expression and trauma informed care</a:t>
            </a:r>
          </a:p>
        </p:txBody>
      </p:sp>
    </p:spTree>
    <p:extLst>
      <p:ext uri="{BB962C8B-B14F-4D97-AF65-F5344CB8AC3E}">
        <p14:creationId xmlns="" xmlns:p14="http://schemas.microsoft.com/office/powerpoint/2010/main" val="1219642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C8BFE88-3CA5-4949-8B8C-AFB2FD91CB2C}"/>
              </a:ext>
            </a:extLst>
          </p:cNvPr>
          <p:cNvSpPr>
            <a:spLocks noGrp="1"/>
          </p:cNvSpPr>
          <p:nvPr>
            <p:ph idx="1"/>
          </p:nvPr>
        </p:nvSpPr>
        <p:spPr>
          <a:xfrm>
            <a:off x="457200" y="1417638"/>
            <a:ext cx="5257800" cy="4525963"/>
          </a:xfrm>
        </p:spPr>
        <p:txBody>
          <a:bodyPr>
            <a:normAutofit lnSpcReduction="10000"/>
          </a:bodyPr>
          <a:lstStyle/>
          <a:p>
            <a:r>
              <a:rPr lang="en-US" dirty="0"/>
              <a:t>Allows client to express emotions and thoughts using their body</a:t>
            </a:r>
          </a:p>
          <a:p>
            <a:r>
              <a:rPr lang="en-US" dirty="0"/>
              <a:t>Exhibiting certain body poses/postures can cause hormonal changes that configure the brain to feel more assertive</a:t>
            </a:r>
          </a:p>
          <a:p>
            <a:pPr marL="109728" indent="0">
              <a:buNone/>
            </a:pPr>
            <a:r>
              <a:rPr lang="en-US" dirty="0"/>
              <a:t>  and comfortable</a:t>
            </a:r>
          </a:p>
          <a:p>
            <a:pPr marL="109728" indent="0">
              <a:buNone/>
            </a:pPr>
            <a:r>
              <a:rPr lang="en-US" dirty="0"/>
              <a:t>  vs shut-down</a:t>
            </a:r>
          </a:p>
          <a:p>
            <a:pPr marL="109728" indent="0">
              <a:buNone/>
            </a:pPr>
            <a:r>
              <a:rPr lang="en-US" dirty="0"/>
              <a:t>  </a:t>
            </a:r>
            <a:r>
              <a:rPr lang="en-US" sz="1200" dirty="0"/>
              <a:t>(Cuddy, 2012)</a:t>
            </a:r>
            <a:endParaRPr lang="en-US" dirty="0"/>
          </a:p>
        </p:txBody>
      </p:sp>
      <p:sp>
        <p:nvSpPr>
          <p:cNvPr id="3" name="Title 2">
            <a:extLst>
              <a:ext uri="{FF2B5EF4-FFF2-40B4-BE49-F238E27FC236}">
                <a16:creationId xmlns:a16="http://schemas.microsoft.com/office/drawing/2014/main" xmlns="" id="{D3A001A0-BB3A-4E67-934F-B531040F7B79}"/>
              </a:ext>
            </a:extLst>
          </p:cNvPr>
          <p:cNvSpPr>
            <a:spLocks noGrp="1"/>
          </p:cNvSpPr>
          <p:nvPr>
            <p:ph type="title"/>
          </p:nvPr>
        </p:nvSpPr>
        <p:spPr/>
        <p:txBody>
          <a:bodyPr/>
          <a:lstStyle/>
          <a:p>
            <a:r>
              <a:rPr lang="en-US" dirty="0" smtClean="0"/>
              <a:t>Embodied art</a:t>
            </a:r>
            <a:endParaRPr lang="en-US" dirty="0"/>
          </a:p>
        </p:txBody>
      </p:sp>
      <p:pic>
        <p:nvPicPr>
          <p:cNvPr id="4" name="Picture 3">
            <a:extLst>
              <a:ext uri="{FF2B5EF4-FFF2-40B4-BE49-F238E27FC236}">
                <a16:creationId xmlns:a16="http://schemas.microsoft.com/office/drawing/2014/main" xmlns="" id="{F84ED069-ADE4-4B08-B50A-770CFB3A979C}"/>
              </a:ext>
            </a:extLst>
          </p:cNvPr>
          <p:cNvPicPr>
            <a:picLocks noChangeAspect="1"/>
          </p:cNvPicPr>
          <p:nvPr/>
        </p:nvPicPr>
        <p:blipFill>
          <a:blip r:embed="rId3" cstate="print"/>
          <a:stretch>
            <a:fillRect/>
          </a:stretch>
        </p:blipFill>
        <p:spPr>
          <a:xfrm>
            <a:off x="6629400" y="1481328"/>
            <a:ext cx="1822211" cy="2382891"/>
          </a:xfrm>
          <a:prstGeom prst="rect">
            <a:avLst/>
          </a:prstGeom>
        </p:spPr>
      </p:pic>
      <p:pic>
        <p:nvPicPr>
          <p:cNvPr id="5" name="Picture 4">
            <a:extLst>
              <a:ext uri="{FF2B5EF4-FFF2-40B4-BE49-F238E27FC236}">
                <a16:creationId xmlns:a16="http://schemas.microsoft.com/office/drawing/2014/main" xmlns="" id="{307D3005-16EA-4710-BEE3-B7B6E6349B01}"/>
              </a:ext>
            </a:extLst>
          </p:cNvPr>
          <p:cNvPicPr>
            <a:picLocks noChangeAspect="1"/>
          </p:cNvPicPr>
          <p:nvPr/>
        </p:nvPicPr>
        <p:blipFill>
          <a:blip r:embed="rId4" cstate="print"/>
          <a:stretch>
            <a:fillRect/>
          </a:stretch>
        </p:blipFill>
        <p:spPr>
          <a:xfrm>
            <a:off x="3882412" y="4343400"/>
            <a:ext cx="4350975" cy="2150317"/>
          </a:xfrm>
          <a:prstGeom prst="rect">
            <a:avLst/>
          </a:prstGeom>
        </p:spPr>
      </p:pic>
      <p:sp>
        <p:nvSpPr>
          <p:cNvPr id="6" name="Rectangle 5"/>
          <p:cNvSpPr/>
          <p:nvPr/>
        </p:nvSpPr>
        <p:spPr>
          <a:xfrm>
            <a:off x="4541520" y="6485008"/>
            <a:ext cx="4572000" cy="246221"/>
          </a:xfrm>
          <a:prstGeom prst="rect">
            <a:avLst/>
          </a:prstGeom>
        </p:spPr>
        <p:txBody>
          <a:bodyPr>
            <a:spAutoFit/>
          </a:bodyPr>
          <a:lstStyle/>
          <a:p>
            <a:r>
              <a:rPr lang="en-US" sz="1000" dirty="0">
                <a:hlinkClick r:id="rId5"/>
              </a:rPr>
              <a:t>Retrieved from https://youtu.be/tY7LsNRAz4w</a:t>
            </a:r>
            <a:r>
              <a:rPr lang="en-US" sz="1000" dirty="0"/>
              <a:t> </a:t>
            </a:r>
          </a:p>
        </p:txBody>
      </p:sp>
    </p:spTree>
    <p:extLst>
      <p:ext uri="{BB962C8B-B14F-4D97-AF65-F5344CB8AC3E}">
        <p14:creationId xmlns="" xmlns:p14="http://schemas.microsoft.com/office/powerpoint/2010/main" val="568569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TPSTANDARDS" val=""/>
  <p:tag name="LUIDIAENABLED" val="False"/>
  <p:tag name="EXPANDSHOWBAR" val="True"/>
  <p:tag name="TPFULLVERSION" val="4.3.2.117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RIHB Templat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rmVersion xmlns="ce9a9174-0245-4cfd-bd70-1b13bed289c6" xsi:nil="true"/>
    <FormName xmlns="ce9a9174-0245-4cfd-bd70-1b13bed289c6" xsi:nil="true"/>
    <ShowInCatalog xmlns="ce9a9174-0245-4cfd-bd70-1b13bed289c6">true</ShowInCatalog>
    <CustomContentTypeId xmlns="ce9a9174-0245-4cfd-bd70-1b13bed289c6" xsi:nil="true"/>
    <FormCategory xmlns="ce9a9174-0245-4cfd-bd70-1b13bed289c6" xsi:nil="true"/>
    <FormDescription xmlns="ce9a9174-0245-4cfd-bd70-1b13bed289c6" xsi:nil="true"/>
    <FormLocale xmlns="ce9a9174-0245-4cfd-bd70-1b13bed289c6" xsi:nil="true"/>
    <FormId xmlns="ce9a9174-0245-4cfd-bd70-1b13bed289c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6F504F31AA45BA40921C6217527E41E4" ma:contentTypeVersion="0" ma:contentTypeDescription="A Microsoft InfoPath Form Template." ma:contentTypeScope="" ma:versionID="affe794c644f38c51b385d0c881c3a61">
  <xsd:schema xmlns:xsd="http://www.w3.org/2001/XMLSchema" xmlns:xs="http://www.w3.org/2001/XMLSchema" xmlns:p="http://schemas.microsoft.com/office/2006/metadata/properties" xmlns:ns2="ce9a9174-0245-4cfd-bd70-1b13bed289c6" targetNamespace="http://schemas.microsoft.com/office/2006/metadata/properties" ma:root="true" ma:fieldsID="43e76b73f156d09e0c5160126b3ad398" ns2:_="">
    <xsd:import namespace="ce9a9174-0245-4cfd-bd70-1b13bed289c6"/>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a9174-0245-4cfd-bd70-1b13bed289c6" elementFormDefault="qualified">
    <xsd:import namespace="http://schemas.microsoft.com/office/2006/documentManagement/types"/>
    <xsd:import namespace="http://schemas.microsoft.com/office/infopath/2007/PartnerControls"/>
    <xsd:element name="FormName" ma:index="8" nillable="true" ma:displayName="Form Name" ma:internalName="FormName">
      <xsd:simpleType>
        <xsd:restriction base="dms:Text"/>
      </xsd:simpleType>
    </xsd:element>
    <xsd:element name="FormCategory" ma:index="9" nillable="true" ma:displayName="Form Category" ma:internalName="FormCategory">
      <xsd:simpleType>
        <xsd:restriction base="dms:Text"/>
      </xsd:simpleType>
    </xsd:element>
    <xsd:element name="FormVersion" ma:index="10" nillable="true" ma:displayName="Form Version" ma:internalName="FormVersion">
      <xsd:simpleType>
        <xsd:restriction base="dms:Text"/>
      </xsd:simpleType>
    </xsd:element>
    <xsd:element name="FormId" ma:index="11" nillable="true" ma:displayName="Form ID" ma:internalName="FormId">
      <xsd:simpleType>
        <xsd:restriction base="dms:Text"/>
      </xsd:simpleType>
    </xsd:element>
    <xsd:element name="FormLocale" ma:index="12" nillable="true" ma:displayName="Form Locale" ma:internalName="FormLocale">
      <xsd:simpleType>
        <xsd:restriction base="dms:Text"/>
      </xsd:simpleType>
    </xsd:element>
    <xsd:element name="FormDescription" ma:index="13" nillable="true" ma:displayName="Form Description" ma:internalName="FormDescription">
      <xsd:simpleType>
        <xsd:restriction base="dms:Text"/>
      </xsd:simpleType>
    </xsd:element>
    <xsd:element name="CustomContentTypeId" ma:index="14" nillable="true" ma:displayName="Content Type ID" ma:hidden="true" ma:internalName="CustomContentTypeId">
      <xsd:simpleType>
        <xsd:restriction base="dms:Text"/>
      </xsd:simpleType>
    </xsd:element>
    <xsd:element name="ShowInCatalog" ma:index="15"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F52634-5417-4D43-9745-9E391FEF79AE}">
  <ds:schemaRefs>
    <ds:schemaRef ds:uri="http://schemas.openxmlformats.org/package/2006/metadata/core-properties"/>
    <ds:schemaRef ds:uri="http://www.w3.org/XML/1998/namespace"/>
    <ds:schemaRef ds:uri="http://purl.org/dc/terms/"/>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ce9a9174-0245-4cfd-bd70-1b13bed289c6"/>
  </ds:schemaRefs>
</ds:datastoreItem>
</file>

<file path=customXml/itemProps2.xml><?xml version="1.0" encoding="utf-8"?>
<ds:datastoreItem xmlns:ds="http://schemas.openxmlformats.org/officeDocument/2006/customXml" ds:itemID="{34A7695D-0CCA-48E9-8E17-CA3BE70EDD5A}">
  <ds:schemaRefs>
    <ds:schemaRef ds:uri="http://schemas.microsoft.com/sharepoint/v3/contenttype/forms"/>
  </ds:schemaRefs>
</ds:datastoreItem>
</file>

<file path=customXml/itemProps3.xml><?xml version="1.0" encoding="utf-8"?>
<ds:datastoreItem xmlns:ds="http://schemas.openxmlformats.org/officeDocument/2006/customXml" ds:itemID="{0CE5FE2B-7676-42F3-A9E2-1A253D2CEF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a9174-0245-4cfd-bd70-1b13bed289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CRIHB Template</Template>
  <TotalTime>15933</TotalTime>
  <Words>770</Words>
  <Application>Microsoft Office PowerPoint</Application>
  <PresentationFormat>On-screen Show (4:3)</PresentationFormat>
  <Paragraphs>104</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CRIHB Template</vt:lpstr>
      <vt:lpstr>Using Theatre of the Oppressed to explore and heal trauma</vt:lpstr>
      <vt:lpstr>Objectives</vt:lpstr>
      <vt:lpstr>Why is understanding trauma important? (SAMHSA, 2012)</vt:lpstr>
      <vt:lpstr>Non-trauma vs trauma informed</vt:lpstr>
      <vt:lpstr>Slide 5</vt:lpstr>
      <vt:lpstr>Slide 6</vt:lpstr>
      <vt:lpstr>Anna Reyner, MA</vt:lpstr>
      <vt:lpstr>Creative arts expression and trauma informed care</vt:lpstr>
      <vt:lpstr>Embodied art</vt:lpstr>
      <vt:lpstr>Theatre of the Oppressed</vt:lpstr>
      <vt:lpstr>Theatre of the Oppressed</vt:lpstr>
      <vt:lpstr>Some principles of TO</vt:lpstr>
      <vt:lpstr>Slide 13</vt:lpstr>
      <vt:lpstr>In vivo TO exercises</vt:lpstr>
      <vt:lpstr>A Window Between Worlds </vt:lpstr>
      <vt:lpstr>Free TO resources</vt:lpstr>
      <vt:lpstr>Discussion</vt:lpstr>
      <vt:lpstr>Works cited </vt:lpstr>
      <vt:lpstr>Thank you!</vt:lpstr>
    </vt:vector>
  </TitlesOfParts>
  <Company>California Rural Indian Health Board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Alana Perez-White</dc:creator>
  <cp:lastModifiedBy>nfox</cp:lastModifiedBy>
  <cp:revision>997</cp:revision>
  <cp:lastPrinted>2017-06-02T23:51:27Z</cp:lastPrinted>
  <dcterms:created xsi:type="dcterms:W3CDTF">2014-05-28T21:45:35Z</dcterms:created>
  <dcterms:modified xsi:type="dcterms:W3CDTF">2017-08-16T18:16:17Z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0x010100F8EF98760CBA4A94994F13BA881038FA006F504F31AA45BA40921C6217527E41E4</vt:lpwstr>
  </property>
</Properties>
</file>